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3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4" r:id="rId28"/>
    <p:sldId id="285" r:id="rId29"/>
    <p:sldId id="282" r:id="rId30"/>
    <p:sldId id="283" r:id="rId31"/>
  </p:sldIdLst>
  <p:sldSz cx="14630400" cy="8229600"/>
  <p:notesSz cx="8229600" cy="14630400"/>
  <p:embeddedFontLst>
    <p:embeddedFont>
      <p:font typeface="Calibri" panose="020F0502020204030204" pitchFamily="34" charset="0"/>
      <p:regular r:id="rId33"/>
      <p:bold r:id="rId34"/>
      <p:italic r:id="rId35"/>
      <p:boldItalic r:id="rId36"/>
    </p:embeddedFont>
    <p:embeddedFont>
      <p:font typeface="Fraunces Extra Bold" panose="020B0604020202020204" charset="0"/>
      <p:regular r:id="rId37"/>
    </p:embeddedFont>
    <p:embeddedFont>
      <p:font typeface="Nobile" panose="020B0604020202020204" charset="0"/>
      <p:regular r:id="rId3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57" d="100"/>
          <a:sy n="57" d="100"/>
        </p:scale>
        <p:origin x="720"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font" Target="fonts/font2.fntdata"/><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font" Target="fonts/font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874333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40830099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20652268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30001837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28148726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2154285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3924890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4856955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50636673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6943530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23800908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41647390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314487714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273374713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392267584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43106290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234886495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291540965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89888375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7275909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9916107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11.xml"/><Relationship Id="rId4" Type="http://schemas.openxmlformats.org/officeDocument/2006/relationships/image" Target="../media/image28.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4.xml"/><Relationship Id="rId5" Type="http://schemas.openxmlformats.org/officeDocument/2006/relationships/image" Target="../media/image6.png"/><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5.xml"/><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svg"/><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image" Target="../media/image12.svg"/><Relationship Id="rId5" Type="http://schemas.openxmlformats.org/officeDocument/2006/relationships/image" Target="../media/image11.svg"/><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8.xml"/><Relationship Id="rId5" Type="http://schemas.openxmlformats.org/officeDocument/2006/relationships/image" Target="../media/image18.png"/><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9.xml"/><Relationship Id="rId5" Type="http://schemas.openxmlformats.org/officeDocument/2006/relationships/image" Target="../media/image20.svg"/><Relationship Id="rId4" Type="http://schemas.openxmlformats.org/officeDocument/2006/relationships/image" Target="../media/image10.png"/></Relationships>
</file>

<file path=ppt/slides/_rels/slide18.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1.png"/><Relationship Id="rId7" Type="http://schemas.openxmlformats.org/officeDocument/2006/relationships/image" Target="../media/image24.svg"/><Relationship Id="rId2" Type="http://schemas.openxmlformats.org/officeDocument/2006/relationships/notesSlide" Target="../notesSlides/notesSlide18.xml"/><Relationship Id="rId1" Type="http://schemas.openxmlformats.org/officeDocument/2006/relationships/slideLayout" Target="../slideLayouts/slideLayout10.xml"/><Relationship Id="rId6" Type="http://schemas.openxmlformats.org/officeDocument/2006/relationships/image" Target="../media/image23.png"/><Relationship Id="rId5" Type="http://schemas.openxmlformats.org/officeDocument/2006/relationships/image" Target="../media/image22.svg"/><Relationship Id="rId4" Type="http://schemas.openxmlformats.org/officeDocument/2006/relationships/image" Target="../media/image10.png"/><Relationship Id="rId9" Type="http://schemas.openxmlformats.org/officeDocument/2006/relationships/image" Target="../media/image26.svg"/></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11.xml"/><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1.xml"/><Relationship Id="rId1" Type="http://schemas.openxmlformats.org/officeDocument/2006/relationships/slideLayout" Target="../slideLayouts/slideLayout4.xml"/><Relationship Id="rId5" Type="http://schemas.openxmlformats.org/officeDocument/2006/relationships/image" Target="../media/image6.png"/><Relationship Id="rId4" Type="http://schemas.openxmlformats.org/officeDocument/2006/relationships/image" Target="../media/image5.png"/></Relationships>
</file>

<file path=ppt/slides/_rels/slide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2.xml"/><Relationship Id="rId1" Type="http://schemas.openxmlformats.org/officeDocument/2006/relationships/slideLayout" Target="../slideLayouts/slideLayout5.xml"/><Relationship Id="rId4" Type="http://schemas.openxmlformats.org/officeDocument/2006/relationships/image" Target="../media/image8.png"/></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svg"/><Relationship Id="rId2" Type="http://schemas.openxmlformats.org/officeDocument/2006/relationships/notesSlide" Target="../notesSlides/notesSlide23.xml"/><Relationship Id="rId1" Type="http://schemas.openxmlformats.org/officeDocument/2006/relationships/slideLayout" Target="../slideLayouts/slideLayout6.xml"/><Relationship Id="rId6" Type="http://schemas.openxmlformats.org/officeDocument/2006/relationships/image" Target="../media/image12.svg"/><Relationship Id="rId5" Type="http://schemas.openxmlformats.org/officeDocument/2006/relationships/image" Target="../media/image11.svg"/><Relationship Id="rId4" Type="http://schemas.openxmlformats.org/officeDocument/2006/relationships/image" Target="../media/image10.png"/></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5.xml"/><Relationship Id="rId1" Type="http://schemas.openxmlformats.org/officeDocument/2006/relationships/slideLayout" Target="../slideLayouts/slideLayout8.xml"/><Relationship Id="rId5" Type="http://schemas.openxmlformats.org/officeDocument/2006/relationships/image" Target="../media/image18.png"/><Relationship Id="rId4" Type="http://schemas.openxmlformats.org/officeDocument/2006/relationships/image" Target="../media/image17.png"/></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6.xml"/><Relationship Id="rId1" Type="http://schemas.openxmlformats.org/officeDocument/2006/relationships/slideLayout" Target="../slideLayouts/slideLayout9.xml"/><Relationship Id="rId5" Type="http://schemas.openxmlformats.org/officeDocument/2006/relationships/image" Target="../media/image20.svg"/><Relationship Id="rId4" Type="http://schemas.openxmlformats.org/officeDocument/2006/relationships/image" Target="../media/image10.png"/></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7.xml"/><Relationship Id="rId1" Type="http://schemas.openxmlformats.org/officeDocument/2006/relationships/slideLayout" Target="../slideLayouts/slideLayout8.xml"/><Relationship Id="rId5" Type="http://schemas.openxmlformats.org/officeDocument/2006/relationships/image" Target="../media/image18.png"/><Relationship Id="rId4" Type="http://schemas.openxmlformats.org/officeDocument/2006/relationships/image" Target="../media/image17.png"/></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8.xml"/><Relationship Id="rId1" Type="http://schemas.openxmlformats.org/officeDocument/2006/relationships/slideLayout" Target="../slideLayouts/slideLayout9.xml"/><Relationship Id="rId5" Type="http://schemas.openxmlformats.org/officeDocument/2006/relationships/image" Target="../media/image20.svg"/><Relationship Id="rId4" Type="http://schemas.openxmlformats.org/officeDocument/2006/relationships/image" Target="../media/image10.png"/></Relationships>
</file>

<file path=ppt/slides/_rels/slide29.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1.png"/><Relationship Id="rId7" Type="http://schemas.openxmlformats.org/officeDocument/2006/relationships/image" Target="../media/image24.svg"/><Relationship Id="rId2" Type="http://schemas.openxmlformats.org/officeDocument/2006/relationships/notesSlide" Target="../notesSlides/notesSlide29.xml"/><Relationship Id="rId1" Type="http://schemas.openxmlformats.org/officeDocument/2006/relationships/slideLayout" Target="../slideLayouts/slideLayout10.xml"/><Relationship Id="rId6" Type="http://schemas.openxmlformats.org/officeDocument/2006/relationships/image" Target="../media/image23.png"/><Relationship Id="rId5" Type="http://schemas.openxmlformats.org/officeDocument/2006/relationships/image" Target="../media/image22.svg"/><Relationship Id="rId4" Type="http://schemas.openxmlformats.org/officeDocument/2006/relationships/image" Target="../media/image10.png"/><Relationship Id="rId9" Type="http://schemas.openxmlformats.org/officeDocument/2006/relationships/image" Target="../media/image26.sv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 Id="rId5" Type="http://schemas.openxmlformats.org/officeDocument/2006/relationships/image" Target="../media/image6.pn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0.xml"/><Relationship Id="rId1" Type="http://schemas.openxmlformats.org/officeDocument/2006/relationships/slideLayout" Target="../slideLayouts/slideLayout11.xml"/><Relationship Id="rId4" Type="http://schemas.openxmlformats.org/officeDocument/2006/relationships/image" Target="../media/image28.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sv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12.svg"/><Relationship Id="rId5" Type="http://schemas.openxmlformats.org/officeDocument/2006/relationships/image" Target="../media/image11.sv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8.xml"/><Relationship Id="rId5" Type="http://schemas.openxmlformats.org/officeDocument/2006/relationships/image" Target="../media/image18.pn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9.xml"/><Relationship Id="rId5" Type="http://schemas.openxmlformats.org/officeDocument/2006/relationships/image" Target="../media/image20.sv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1.png"/><Relationship Id="rId7" Type="http://schemas.openxmlformats.org/officeDocument/2006/relationships/image" Target="../media/image24.svg"/><Relationship Id="rId2" Type="http://schemas.openxmlformats.org/officeDocument/2006/relationships/notesSlide" Target="../notesSlides/notesSlide9.xml"/><Relationship Id="rId1" Type="http://schemas.openxmlformats.org/officeDocument/2006/relationships/slideLayout" Target="../slideLayouts/slideLayout10.xml"/><Relationship Id="rId6" Type="http://schemas.openxmlformats.org/officeDocument/2006/relationships/image" Target="../media/image23.png"/><Relationship Id="rId5" Type="http://schemas.openxmlformats.org/officeDocument/2006/relationships/image" Target="../media/image22.svg"/><Relationship Id="rId4" Type="http://schemas.openxmlformats.org/officeDocument/2006/relationships/image" Target="../media/image10.png"/><Relationship Id="rId9" Type="http://schemas.openxmlformats.org/officeDocument/2006/relationships/image" Target="../media/image26.sv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3406021"/>
            <a:ext cx="7556421" cy="1417558"/>
          </a:xfrm>
          <a:prstGeom prst="rect">
            <a:avLst/>
          </a:prstGeom>
          <a:noFill/>
          <a:ln/>
        </p:spPr>
        <p:txBody>
          <a:bodyPr wrap="square" lIns="0" tIns="0" rIns="0" bIns="0" rtlCol="0" anchor="t"/>
          <a:lstStyle/>
          <a:p>
            <a:pPr marL="0" indent="0" algn="l">
              <a:lnSpc>
                <a:spcPts val="5550"/>
              </a:lnSpc>
              <a:buNone/>
            </a:pPr>
            <a:r>
              <a:rPr lang="en-US" sz="4450" b="1" dirty="0">
                <a:solidFill>
                  <a:srgbClr val="3B4540"/>
                </a:solidFill>
                <a:latin typeface="Fraunces Extra Bold" pitchFamily="34" charset="0"/>
                <a:ea typeface="Fraunces Extra Bold" pitchFamily="34" charset="-122"/>
                <a:cs typeface="Fraunces Extra Bold" pitchFamily="34" charset="-120"/>
              </a:rPr>
              <a:t>Oʻzbekiston Respublikasi Mustaqilligining 33 yilligi</a:t>
            </a:r>
            <a:endParaRPr lang="en-US" sz="44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594122" y="1007983"/>
            <a:ext cx="7955756" cy="1061085"/>
          </a:xfrm>
          <a:prstGeom prst="rect">
            <a:avLst/>
          </a:prstGeom>
          <a:noFill/>
          <a:ln/>
        </p:spPr>
        <p:txBody>
          <a:bodyPr wrap="square" lIns="0" tIns="0" rIns="0" bIns="0" rtlCol="0" anchor="t"/>
          <a:lstStyle/>
          <a:p>
            <a:pPr marL="0" indent="0" algn="l">
              <a:lnSpc>
                <a:spcPts val="4150"/>
              </a:lnSpc>
              <a:buNone/>
            </a:pPr>
            <a:r>
              <a:rPr lang="en-US" sz="3300" b="1" dirty="0">
                <a:solidFill>
                  <a:srgbClr val="3B4540"/>
                </a:solidFill>
                <a:latin typeface="Fraunces Extra Bold" pitchFamily="34" charset="0"/>
                <a:ea typeface="Fraunces Extra Bold" pitchFamily="34" charset="-122"/>
                <a:cs typeface="Fraunces Extra Bold" pitchFamily="34" charset="-120"/>
              </a:rPr>
              <a:t>Mustaqillikning 33 yilligi: kelajak sari ishonch bilan</a:t>
            </a:r>
            <a:endParaRPr lang="en-US" sz="3300" dirty="0"/>
          </a:p>
        </p:txBody>
      </p:sp>
      <p:sp>
        <p:nvSpPr>
          <p:cNvPr id="4" name="Shape 1"/>
          <p:cNvSpPr/>
          <p:nvPr/>
        </p:nvSpPr>
        <p:spPr>
          <a:xfrm>
            <a:off x="594122" y="2259568"/>
            <a:ext cx="7955756" cy="1235512"/>
          </a:xfrm>
          <a:prstGeom prst="roundRect">
            <a:avLst>
              <a:gd name="adj" fmla="val 12367"/>
            </a:avLst>
          </a:prstGeom>
          <a:solidFill>
            <a:srgbClr val="CCE6D1"/>
          </a:solidFill>
          <a:ln/>
        </p:spPr>
      </p:sp>
      <p:pic>
        <p:nvPicPr>
          <p:cNvPr id="5" name="Image 1" descr="preencoded.png"/>
          <p:cNvPicPr>
            <a:picLocks noChangeAspect="1"/>
          </p:cNvPicPr>
          <p:nvPr/>
        </p:nvPicPr>
        <p:blipFill>
          <a:blip r:embed="rId4"/>
          <a:stretch>
            <a:fillRect/>
          </a:stretch>
        </p:blipFill>
        <p:spPr>
          <a:xfrm>
            <a:off x="763786" y="2448997"/>
            <a:ext cx="265152" cy="212169"/>
          </a:xfrm>
          <a:prstGeom prst="rect">
            <a:avLst/>
          </a:prstGeom>
        </p:spPr>
      </p:pic>
      <p:sp>
        <p:nvSpPr>
          <p:cNvPr id="6" name="Text 2"/>
          <p:cNvSpPr/>
          <p:nvPr/>
        </p:nvSpPr>
        <p:spPr>
          <a:xfrm>
            <a:off x="1198602" y="2428994"/>
            <a:ext cx="3916918" cy="265152"/>
          </a:xfrm>
          <a:prstGeom prst="rect">
            <a:avLst/>
          </a:prstGeom>
          <a:noFill/>
          <a:ln/>
        </p:spPr>
        <p:txBody>
          <a:bodyPr wrap="none" lIns="0" tIns="0" rIns="0" bIns="0" rtlCol="0" anchor="t"/>
          <a:lstStyle/>
          <a:p>
            <a:pPr marL="0" indent="0" algn="l">
              <a:lnSpc>
                <a:spcPts val="2050"/>
              </a:lnSpc>
              <a:buNone/>
            </a:pPr>
            <a:r>
              <a:rPr lang="en-US" sz="1650" b="1" dirty="0">
                <a:solidFill>
                  <a:srgbClr val="000000"/>
                </a:solidFill>
                <a:latin typeface="Fraunces Extra Bold" pitchFamily="34" charset="0"/>
                <a:ea typeface="Fraunces Extra Bold" pitchFamily="34" charset="-122"/>
                <a:cs typeface="Fraunces Extra Bold" pitchFamily="34" charset="-120"/>
              </a:rPr>
              <a:t>Mustaqillik – qudrat va baxt manbai!</a:t>
            </a:r>
            <a:endParaRPr lang="en-US" sz="1650" dirty="0"/>
          </a:p>
        </p:txBody>
      </p:sp>
      <p:sp>
        <p:nvSpPr>
          <p:cNvPr id="7" name="Text 3"/>
          <p:cNvSpPr/>
          <p:nvPr/>
        </p:nvSpPr>
        <p:spPr>
          <a:xfrm>
            <a:off x="1198602" y="2821186"/>
            <a:ext cx="7181612" cy="474821"/>
          </a:xfrm>
          <a:prstGeom prst="rect">
            <a:avLst/>
          </a:prstGeom>
          <a:noFill/>
          <a:ln/>
        </p:spPr>
        <p:txBody>
          <a:bodyPr wrap="square" lIns="0" tIns="0" rIns="0" bIns="0" rtlCol="0" anchor="t"/>
          <a:lstStyle/>
          <a:p>
            <a:pPr marL="0" indent="0" algn="l">
              <a:lnSpc>
                <a:spcPts val="1850"/>
              </a:lnSpc>
              <a:buNone/>
            </a:pPr>
            <a:r>
              <a:rPr lang="en-US" sz="1300" dirty="0">
                <a:solidFill>
                  <a:srgbClr val="000000"/>
                </a:solidFill>
                <a:latin typeface="Nobile" pitchFamily="34" charset="0"/>
                <a:ea typeface="Nobile" pitchFamily="34" charset="-122"/>
                <a:cs typeface="Nobile" pitchFamily="34" charset="-120"/>
              </a:rPr>
              <a:t>Har bir yurtdoshimiz uchun mustaqillik nafaqat erkinlik, balki doimiy rivojlanish, bunyodkorlik va yorqin kelajak sari intilishning kuchli manbaidir.</a:t>
            </a:r>
            <a:endParaRPr lang="en-US" sz="1300" dirty="0"/>
          </a:p>
        </p:txBody>
      </p:sp>
      <p:sp>
        <p:nvSpPr>
          <p:cNvPr id="8" name="Shape 4"/>
          <p:cNvSpPr/>
          <p:nvPr/>
        </p:nvSpPr>
        <p:spPr>
          <a:xfrm>
            <a:off x="594122" y="3637955"/>
            <a:ext cx="679013" cy="1155502"/>
          </a:xfrm>
          <a:prstGeom prst="roundRect">
            <a:avLst>
              <a:gd name="adj" fmla="val 360030"/>
            </a:avLst>
          </a:prstGeom>
          <a:solidFill>
            <a:srgbClr val="E8F3E8"/>
          </a:solidFill>
          <a:ln/>
        </p:spPr>
      </p:sp>
      <p:sp>
        <p:nvSpPr>
          <p:cNvPr id="9" name="Text 5"/>
          <p:cNvSpPr/>
          <p:nvPr/>
        </p:nvSpPr>
        <p:spPr>
          <a:xfrm>
            <a:off x="806291" y="4056578"/>
            <a:ext cx="254556" cy="318254"/>
          </a:xfrm>
          <a:prstGeom prst="rect">
            <a:avLst/>
          </a:prstGeom>
          <a:noFill/>
          <a:ln/>
        </p:spPr>
        <p:txBody>
          <a:bodyPr wrap="none" lIns="0" tIns="0" rIns="0" bIns="0" rtlCol="0" anchor="t"/>
          <a:lstStyle/>
          <a:p>
            <a:pPr marL="0" indent="0" algn="l">
              <a:lnSpc>
                <a:spcPts val="2000"/>
              </a:lnSpc>
              <a:buNone/>
            </a:pPr>
            <a:r>
              <a:rPr lang="en-US" sz="2000" b="1" dirty="0">
                <a:solidFill>
                  <a:srgbClr val="405449"/>
                </a:solidFill>
                <a:latin typeface="Fraunces Extra Bold" pitchFamily="34" charset="0"/>
                <a:ea typeface="Fraunces Extra Bold" pitchFamily="34" charset="-122"/>
                <a:cs typeface="Fraunces Extra Bold" pitchFamily="34" charset="-120"/>
              </a:rPr>
              <a:t>1</a:t>
            </a:r>
            <a:endParaRPr lang="en-US" sz="2000" dirty="0"/>
          </a:p>
        </p:txBody>
      </p:sp>
      <p:sp>
        <p:nvSpPr>
          <p:cNvPr id="10" name="Text 6"/>
          <p:cNvSpPr/>
          <p:nvPr/>
        </p:nvSpPr>
        <p:spPr>
          <a:xfrm>
            <a:off x="1400175" y="3807619"/>
            <a:ext cx="2122051" cy="265152"/>
          </a:xfrm>
          <a:prstGeom prst="rect">
            <a:avLst/>
          </a:prstGeom>
          <a:noFill/>
          <a:ln/>
        </p:spPr>
        <p:txBody>
          <a:bodyPr wrap="none" lIns="0" tIns="0" rIns="0" bIns="0" rtlCol="0" anchor="t"/>
          <a:lstStyle/>
          <a:p>
            <a:pPr marL="0" indent="0" algn="l">
              <a:lnSpc>
                <a:spcPts val="2050"/>
              </a:lnSpc>
              <a:buNone/>
            </a:pPr>
            <a:r>
              <a:rPr lang="en-US" sz="1650" b="1" dirty="0">
                <a:solidFill>
                  <a:srgbClr val="405449"/>
                </a:solidFill>
                <a:latin typeface="Fraunces Extra Bold" pitchFamily="34" charset="0"/>
                <a:ea typeface="Fraunces Extra Bold" pitchFamily="34" charset="-122"/>
                <a:cs typeface="Fraunces Extra Bold" pitchFamily="34" charset="-120"/>
              </a:rPr>
              <a:t>Yangi bosqichda</a:t>
            </a:r>
            <a:endParaRPr lang="en-US" sz="1650" dirty="0"/>
          </a:p>
        </p:txBody>
      </p:sp>
      <p:sp>
        <p:nvSpPr>
          <p:cNvPr id="11" name="Text 7"/>
          <p:cNvSpPr/>
          <p:nvPr/>
        </p:nvSpPr>
        <p:spPr>
          <a:xfrm>
            <a:off x="1400175" y="4148971"/>
            <a:ext cx="7149703" cy="474821"/>
          </a:xfrm>
          <a:prstGeom prst="rect">
            <a:avLst/>
          </a:prstGeom>
          <a:noFill/>
          <a:ln/>
        </p:spPr>
        <p:txBody>
          <a:bodyPr wrap="square" lIns="0" tIns="0" rIns="0" bIns="0" rtlCol="0" anchor="t"/>
          <a:lstStyle/>
          <a:p>
            <a:pPr marL="0" indent="0" algn="l">
              <a:lnSpc>
                <a:spcPts val="1850"/>
              </a:lnSpc>
              <a:buNone/>
            </a:pPr>
            <a:r>
              <a:rPr lang="en-US" sz="1300" dirty="0">
                <a:solidFill>
                  <a:srgbClr val="405449"/>
                </a:solidFill>
                <a:latin typeface="Nobile" pitchFamily="34" charset="0"/>
                <a:ea typeface="Nobile" pitchFamily="34" charset="-122"/>
                <a:cs typeface="Nobile" pitchFamily="34" charset="-120"/>
              </a:rPr>
              <a:t>Oʻzbekiston barqarorlik, taraqqiyot va xalq farovonligi yoʻlida dadil qadamlar tashlamoqda.</a:t>
            </a:r>
            <a:endParaRPr lang="en-US" sz="1300" dirty="0"/>
          </a:p>
        </p:txBody>
      </p:sp>
      <p:sp>
        <p:nvSpPr>
          <p:cNvPr id="12" name="Shape 8"/>
          <p:cNvSpPr/>
          <p:nvPr/>
        </p:nvSpPr>
        <p:spPr>
          <a:xfrm>
            <a:off x="594122" y="4920496"/>
            <a:ext cx="679013" cy="1155502"/>
          </a:xfrm>
          <a:prstGeom prst="roundRect">
            <a:avLst>
              <a:gd name="adj" fmla="val 360030"/>
            </a:avLst>
          </a:prstGeom>
          <a:solidFill>
            <a:srgbClr val="E8F3E8"/>
          </a:solidFill>
          <a:ln/>
        </p:spPr>
      </p:sp>
      <p:sp>
        <p:nvSpPr>
          <p:cNvPr id="13" name="Text 9"/>
          <p:cNvSpPr/>
          <p:nvPr/>
        </p:nvSpPr>
        <p:spPr>
          <a:xfrm>
            <a:off x="806291" y="5339120"/>
            <a:ext cx="254556" cy="318254"/>
          </a:xfrm>
          <a:prstGeom prst="rect">
            <a:avLst/>
          </a:prstGeom>
          <a:noFill/>
          <a:ln/>
        </p:spPr>
        <p:txBody>
          <a:bodyPr wrap="none" lIns="0" tIns="0" rIns="0" bIns="0" rtlCol="0" anchor="t"/>
          <a:lstStyle/>
          <a:p>
            <a:pPr marL="0" indent="0" algn="l">
              <a:lnSpc>
                <a:spcPts val="2000"/>
              </a:lnSpc>
              <a:buNone/>
            </a:pPr>
            <a:r>
              <a:rPr lang="en-US" sz="2000" b="1" dirty="0">
                <a:solidFill>
                  <a:srgbClr val="405449"/>
                </a:solidFill>
                <a:latin typeface="Fraunces Extra Bold" pitchFamily="34" charset="0"/>
                <a:ea typeface="Fraunces Extra Bold" pitchFamily="34" charset="-122"/>
                <a:cs typeface="Fraunces Extra Bold" pitchFamily="34" charset="-120"/>
              </a:rPr>
              <a:t>2</a:t>
            </a:r>
            <a:endParaRPr lang="en-US" sz="2000" dirty="0"/>
          </a:p>
        </p:txBody>
      </p:sp>
      <p:sp>
        <p:nvSpPr>
          <p:cNvPr id="14" name="Text 10"/>
          <p:cNvSpPr/>
          <p:nvPr/>
        </p:nvSpPr>
        <p:spPr>
          <a:xfrm>
            <a:off x="1400175" y="5090160"/>
            <a:ext cx="2190750" cy="265152"/>
          </a:xfrm>
          <a:prstGeom prst="rect">
            <a:avLst/>
          </a:prstGeom>
          <a:noFill/>
          <a:ln/>
        </p:spPr>
        <p:txBody>
          <a:bodyPr wrap="none" lIns="0" tIns="0" rIns="0" bIns="0" rtlCol="0" anchor="t"/>
          <a:lstStyle/>
          <a:p>
            <a:pPr marL="0" indent="0" algn="l">
              <a:lnSpc>
                <a:spcPts val="2050"/>
              </a:lnSpc>
              <a:buNone/>
            </a:pPr>
            <a:r>
              <a:rPr lang="en-US" sz="1650" b="1" dirty="0">
                <a:solidFill>
                  <a:srgbClr val="405449"/>
                </a:solidFill>
                <a:latin typeface="Fraunces Extra Bold" pitchFamily="34" charset="0"/>
                <a:ea typeface="Fraunces Extra Bold" pitchFamily="34" charset="-122"/>
                <a:cs typeface="Fraunces Extra Bold" pitchFamily="34" charset="-120"/>
              </a:rPr>
              <a:t>Kelajak sari ishonch</a:t>
            </a:r>
            <a:endParaRPr lang="en-US" sz="1650" dirty="0"/>
          </a:p>
        </p:txBody>
      </p:sp>
      <p:sp>
        <p:nvSpPr>
          <p:cNvPr id="15" name="Text 11"/>
          <p:cNvSpPr/>
          <p:nvPr/>
        </p:nvSpPr>
        <p:spPr>
          <a:xfrm>
            <a:off x="1400175" y="5431512"/>
            <a:ext cx="7149703" cy="474821"/>
          </a:xfrm>
          <a:prstGeom prst="rect">
            <a:avLst/>
          </a:prstGeom>
          <a:noFill/>
          <a:ln/>
        </p:spPr>
        <p:txBody>
          <a:bodyPr wrap="square" lIns="0" tIns="0" rIns="0" bIns="0" rtlCol="0" anchor="t"/>
          <a:lstStyle/>
          <a:p>
            <a:pPr marL="0" indent="0" algn="l">
              <a:lnSpc>
                <a:spcPts val="1850"/>
              </a:lnSpc>
              <a:buNone/>
            </a:pPr>
            <a:r>
              <a:rPr lang="en-US" sz="1300" dirty="0">
                <a:solidFill>
                  <a:srgbClr val="405449"/>
                </a:solidFill>
                <a:latin typeface="Nobile" pitchFamily="34" charset="0"/>
                <a:ea typeface="Nobile" pitchFamily="34" charset="-122"/>
                <a:cs typeface="Nobile" pitchFamily="34" charset="-120"/>
              </a:rPr>
              <a:t>Yosh avlodning bilim va salohiyati, tinchlik va hamjihatlik mamlakatning kelajagini belgilaydi.</a:t>
            </a:r>
            <a:endParaRPr lang="en-US" sz="1300" dirty="0"/>
          </a:p>
        </p:txBody>
      </p:sp>
      <p:sp>
        <p:nvSpPr>
          <p:cNvPr id="16" name="Shape 12"/>
          <p:cNvSpPr/>
          <p:nvPr/>
        </p:nvSpPr>
        <p:spPr>
          <a:xfrm>
            <a:off x="594122" y="6203037"/>
            <a:ext cx="679013" cy="1018580"/>
          </a:xfrm>
          <a:prstGeom prst="roundRect">
            <a:avLst>
              <a:gd name="adj" fmla="val 360030"/>
            </a:avLst>
          </a:prstGeom>
          <a:solidFill>
            <a:srgbClr val="E8F3E8"/>
          </a:solidFill>
          <a:ln/>
        </p:spPr>
      </p:sp>
      <p:sp>
        <p:nvSpPr>
          <p:cNvPr id="17" name="Text 13"/>
          <p:cNvSpPr/>
          <p:nvPr/>
        </p:nvSpPr>
        <p:spPr>
          <a:xfrm>
            <a:off x="806291" y="6553200"/>
            <a:ext cx="254556" cy="318254"/>
          </a:xfrm>
          <a:prstGeom prst="rect">
            <a:avLst/>
          </a:prstGeom>
          <a:noFill/>
          <a:ln/>
        </p:spPr>
        <p:txBody>
          <a:bodyPr wrap="none" lIns="0" tIns="0" rIns="0" bIns="0" rtlCol="0" anchor="t"/>
          <a:lstStyle/>
          <a:p>
            <a:pPr marL="0" indent="0" algn="l">
              <a:lnSpc>
                <a:spcPts val="2000"/>
              </a:lnSpc>
              <a:buNone/>
            </a:pPr>
            <a:r>
              <a:rPr lang="en-US" sz="2000" b="1" dirty="0">
                <a:solidFill>
                  <a:srgbClr val="405449"/>
                </a:solidFill>
                <a:latin typeface="Fraunces Extra Bold" pitchFamily="34" charset="0"/>
                <a:ea typeface="Fraunces Extra Bold" pitchFamily="34" charset="-122"/>
                <a:cs typeface="Fraunces Extra Bold" pitchFamily="34" charset="-120"/>
              </a:rPr>
              <a:t>3</a:t>
            </a:r>
            <a:endParaRPr lang="en-US" sz="2000" dirty="0"/>
          </a:p>
        </p:txBody>
      </p:sp>
      <p:sp>
        <p:nvSpPr>
          <p:cNvPr id="18" name="Text 14"/>
          <p:cNvSpPr/>
          <p:nvPr/>
        </p:nvSpPr>
        <p:spPr>
          <a:xfrm>
            <a:off x="1400175" y="6372701"/>
            <a:ext cx="2122051" cy="265152"/>
          </a:xfrm>
          <a:prstGeom prst="rect">
            <a:avLst/>
          </a:prstGeom>
          <a:noFill/>
          <a:ln/>
        </p:spPr>
        <p:txBody>
          <a:bodyPr wrap="none" lIns="0" tIns="0" rIns="0" bIns="0" rtlCol="0" anchor="t"/>
          <a:lstStyle/>
          <a:p>
            <a:pPr marL="0" indent="0" algn="l">
              <a:lnSpc>
                <a:spcPts val="2050"/>
              </a:lnSpc>
              <a:buNone/>
            </a:pPr>
            <a:r>
              <a:rPr lang="en-US" sz="1650" b="1" dirty="0">
                <a:solidFill>
                  <a:srgbClr val="405449"/>
                </a:solidFill>
                <a:latin typeface="Fraunces Extra Bold" pitchFamily="34" charset="0"/>
                <a:ea typeface="Fraunces Extra Bold" pitchFamily="34" charset="-122"/>
                <a:cs typeface="Fraunces Extra Bold" pitchFamily="34" charset="-120"/>
              </a:rPr>
              <a:t>Bayram muborak!</a:t>
            </a:r>
            <a:endParaRPr lang="en-US" sz="1650" dirty="0"/>
          </a:p>
        </p:txBody>
      </p:sp>
      <p:sp>
        <p:nvSpPr>
          <p:cNvPr id="19" name="Text 15"/>
          <p:cNvSpPr/>
          <p:nvPr/>
        </p:nvSpPr>
        <p:spPr>
          <a:xfrm>
            <a:off x="1400175" y="6714053"/>
            <a:ext cx="7149703" cy="237411"/>
          </a:xfrm>
          <a:prstGeom prst="rect">
            <a:avLst/>
          </a:prstGeom>
          <a:noFill/>
          <a:ln/>
        </p:spPr>
        <p:txBody>
          <a:bodyPr wrap="none" lIns="0" tIns="0" rIns="0" bIns="0" rtlCol="0" anchor="t"/>
          <a:lstStyle/>
          <a:p>
            <a:pPr marL="0" indent="0" algn="l">
              <a:lnSpc>
                <a:spcPts val="1850"/>
              </a:lnSpc>
              <a:buNone/>
            </a:pPr>
            <a:r>
              <a:rPr lang="en-US" sz="1300" dirty="0">
                <a:solidFill>
                  <a:srgbClr val="405449"/>
                </a:solidFill>
                <a:latin typeface="Nobile" pitchFamily="34" charset="0"/>
                <a:ea typeface="Nobile" pitchFamily="34" charset="-122"/>
                <a:cs typeface="Nobile" pitchFamily="34" charset="-120"/>
              </a:rPr>
              <a:t>Jonajon Vatanimiz osmoni doimo musaffo, xalqimiz doim tinch va farovon boʻlsin!</a:t>
            </a:r>
            <a:endParaRPr lang="en-US" sz="13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007537" y="2139196"/>
            <a:ext cx="8101727" cy="930593"/>
          </a:xfrm>
          <a:prstGeom prst="rect">
            <a:avLst/>
          </a:prstGeom>
          <a:noFill/>
          <a:ln/>
        </p:spPr>
        <p:txBody>
          <a:bodyPr wrap="square" lIns="0" tIns="0" rIns="0" bIns="0" rtlCol="0" anchor="t"/>
          <a:lstStyle/>
          <a:p>
            <a:pPr marL="0" indent="0" algn="l">
              <a:lnSpc>
                <a:spcPts val="3650"/>
              </a:lnSpc>
              <a:buNone/>
            </a:pPr>
            <a:r>
              <a:rPr lang="en-US" sz="2900" b="1" dirty="0">
                <a:solidFill>
                  <a:srgbClr val="3B4540"/>
                </a:solidFill>
                <a:latin typeface="Fraunces Extra Bold" pitchFamily="34" charset="0"/>
                <a:ea typeface="Fraunces Extra Bold" pitchFamily="34" charset="-122"/>
                <a:cs typeface="Fraunces Extra Bold" pitchFamily="34" charset="-120"/>
              </a:rPr>
              <a:t>Mustaqillikning boshlanishi: 1991 yil 31-avgust</a:t>
            </a:r>
            <a:endParaRPr lang="en-US" sz="2900" dirty="0"/>
          </a:p>
        </p:txBody>
      </p:sp>
      <p:sp>
        <p:nvSpPr>
          <p:cNvPr id="4" name="Shape 1"/>
          <p:cNvSpPr/>
          <p:nvPr/>
        </p:nvSpPr>
        <p:spPr>
          <a:xfrm>
            <a:off x="10050780" y="3216354"/>
            <a:ext cx="15240" cy="2874050"/>
          </a:xfrm>
          <a:prstGeom prst="roundRect">
            <a:avLst>
              <a:gd name="adj" fmla="val 879450"/>
            </a:avLst>
          </a:prstGeom>
          <a:solidFill>
            <a:srgbClr val="CED9CE"/>
          </a:solidFill>
          <a:ln/>
        </p:spPr>
      </p:sp>
      <p:sp>
        <p:nvSpPr>
          <p:cNvPr id="5" name="Shape 2"/>
          <p:cNvSpPr/>
          <p:nvPr/>
        </p:nvSpPr>
        <p:spPr>
          <a:xfrm>
            <a:off x="9459397" y="3376255"/>
            <a:ext cx="446723" cy="15240"/>
          </a:xfrm>
          <a:prstGeom prst="roundRect">
            <a:avLst>
              <a:gd name="adj" fmla="val 879450"/>
            </a:avLst>
          </a:prstGeom>
          <a:solidFill>
            <a:srgbClr val="CED9CE"/>
          </a:solidFill>
          <a:ln/>
        </p:spPr>
      </p:sp>
      <p:sp>
        <p:nvSpPr>
          <p:cNvPr id="6" name="Shape 3"/>
          <p:cNvSpPr/>
          <p:nvPr/>
        </p:nvSpPr>
        <p:spPr>
          <a:xfrm>
            <a:off x="9890879" y="3216354"/>
            <a:ext cx="335042" cy="335042"/>
          </a:xfrm>
          <a:prstGeom prst="roundRect">
            <a:avLst>
              <a:gd name="adj" fmla="val 40003"/>
            </a:avLst>
          </a:prstGeom>
          <a:solidFill>
            <a:srgbClr val="E8F3E8"/>
          </a:solidFill>
          <a:ln/>
        </p:spPr>
      </p:sp>
      <p:sp>
        <p:nvSpPr>
          <p:cNvPr id="7" name="Text 4"/>
          <p:cNvSpPr/>
          <p:nvPr/>
        </p:nvSpPr>
        <p:spPr>
          <a:xfrm>
            <a:off x="9946719" y="3244275"/>
            <a:ext cx="223361" cy="279202"/>
          </a:xfrm>
          <a:prstGeom prst="rect">
            <a:avLst/>
          </a:prstGeom>
          <a:noFill/>
          <a:ln/>
        </p:spPr>
        <p:txBody>
          <a:bodyPr wrap="none" lIns="0" tIns="0" rIns="0" bIns="0" rtlCol="0" anchor="t"/>
          <a:lstStyle/>
          <a:p>
            <a:pPr marL="0" indent="0" algn="ctr">
              <a:lnSpc>
                <a:spcPts val="1750"/>
              </a:lnSpc>
              <a:buNone/>
            </a:pPr>
            <a:r>
              <a:rPr lang="en-US" sz="1750" b="1" dirty="0">
                <a:solidFill>
                  <a:srgbClr val="405449"/>
                </a:solidFill>
                <a:latin typeface="Fraunces Extra Bold" pitchFamily="34" charset="0"/>
                <a:ea typeface="Fraunces Extra Bold" pitchFamily="34" charset="-122"/>
                <a:cs typeface="Fraunces Extra Bold" pitchFamily="34" charset="-120"/>
              </a:rPr>
              <a:t>1</a:t>
            </a:r>
            <a:endParaRPr lang="en-US" sz="1750" dirty="0"/>
          </a:p>
        </p:txBody>
      </p:sp>
      <p:sp>
        <p:nvSpPr>
          <p:cNvPr id="8" name="Text 5"/>
          <p:cNvSpPr/>
          <p:nvPr/>
        </p:nvSpPr>
        <p:spPr>
          <a:xfrm>
            <a:off x="6356509" y="3267432"/>
            <a:ext cx="2957393" cy="232529"/>
          </a:xfrm>
          <a:prstGeom prst="rect">
            <a:avLst/>
          </a:prstGeom>
          <a:noFill/>
          <a:ln/>
        </p:spPr>
        <p:txBody>
          <a:bodyPr wrap="none" lIns="0" tIns="0" rIns="0" bIns="0" rtlCol="0" anchor="t"/>
          <a:lstStyle/>
          <a:p>
            <a:pPr marL="0" indent="0" algn="r">
              <a:lnSpc>
                <a:spcPts val="1800"/>
              </a:lnSpc>
              <a:buNone/>
            </a:pPr>
            <a:r>
              <a:rPr lang="en-US" sz="1450" b="1" dirty="0">
                <a:solidFill>
                  <a:srgbClr val="405449"/>
                </a:solidFill>
                <a:latin typeface="Fraunces Extra Bold" pitchFamily="34" charset="0"/>
                <a:ea typeface="Fraunces Extra Bold" pitchFamily="34" charset="-122"/>
                <a:cs typeface="Fraunces Extra Bold" pitchFamily="34" charset="-120"/>
              </a:rPr>
              <a:t>Davlat mustaqilligi eʼlon qilindi</a:t>
            </a:r>
            <a:endParaRPr lang="en-US" sz="1450" dirty="0"/>
          </a:p>
        </p:txBody>
      </p:sp>
      <p:sp>
        <p:nvSpPr>
          <p:cNvPr id="9" name="Text 6"/>
          <p:cNvSpPr/>
          <p:nvPr/>
        </p:nvSpPr>
        <p:spPr>
          <a:xfrm>
            <a:off x="6007537" y="3558540"/>
            <a:ext cx="3306366" cy="789146"/>
          </a:xfrm>
          <a:prstGeom prst="rect">
            <a:avLst/>
          </a:prstGeom>
          <a:noFill/>
          <a:ln/>
        </p:spPr>
        <p:txBody>
          <a:bodyPr wrap="square" lIns="0" tIns="0" rIns="0" bIns="0" rtlCol="0" anchor="t"/>
          <a:lstStyle/>
          <a:p>
            <a:pPr marL="0" indent="0" algn="r">
              <a:lnSpc>
                <a:spcPts val="1550"/>
              </a:lnSpc>
              <a:buNone/>
            </a:pPr>
            <a:r>
              <a:rPr lang="en-US" sz="1150" dirty="0">
                <a:solidFill>
                  <a:srgbClr val="405449"/>
                </a:solidFill>
                <a:latin typeface="Nobile" pitchFamily="34" charset="0"/>
                <a:ea typeface="Nobile" pitchFamily="34" charset="-122"/>
                <a:cs typeface="Nobile" pitchFamily="34" charset="-120"/>
              </a:rPr>
              <a:t>Oʻzbekiston SSR Oliy Kengashi navbatdan tashqari sessiyasida mamlakatning davlat mustaqilligi tantanali ravishda eʼlon qilindi, bu Oʻzbekiston tarixida yangi sahifani ochdi.</a:t>
            </a:r>
            <a:endParaRPr lang="en-US" sz="1150" dirty="0"/>
          </a:p>
        </p:txBody>
      </p:sp>
      <p:sp>
        <p:nvSpPr>
          <p:cNvPr id="10" name="Shape 7"/>
          <p:cNvSpPr/>
          <p:nvPr/>
        </p:nvSpPr>
        <p:spPr>
          <a:xfrm>
            <a:off x="10210681" y="4167426"/>
            <a:ext cx="446723" cy="15240"/>
          </a:xfrm>
          <a:prstGeom prst="roundRect">
            <a:avLst>
              <a:gd name="adj" fmla="val 879450"/>
            </a:avLst>
          </a:prstGeom>
          <a:solidFill>
            <a:srgbClr val="CED9CE"/>
          </a:solidFill>
          <a:ln/>
        </p:spPr>
      </p:sp>
      <p:sp>
        <p:nvSpPr>
          <p:cNvPr id="11" name="Shape 8"/>
          <p:cNvSpPr/>
          <p:nvPr/>
        </p:nvSpPr>
        <p:spPr>
          <a:xfrm>
            <a:off x="9890879" y="4007525"/>
            <a:ext cx="335042" cy="335042"/>
          </a:xfrm>
          <a:prstGeom prst="roundRect">
            <a:avLst>
              <a:gd name="adj" fmla="val 40003"/>
            </a:avLst>
          </a:prstGeom>
          <a:solidFill>
            <a:srgbClr val="E8F3E8"/>
          </a:solidFill>
          <a:ln/>
        </p:spPr>
      </p:sp>
      <p:sp>
        <p:nvSpPr>
          <p:cNvPr id="12" name="Text 9"/>
          <p:cNvSpPr/>
          <p:nvPr/>
        </p:nvSpPr>
        <p:spPr>
          <a:xfrm>
            <a:off x="9946719" y="4035445"/>
            <a:ext cx="223361" cy="279202"/>
          </a:xfrm>
          <a:prstGeom prst="rect">
            <a:avLst/>
          </a:prstGeom>
          <a:noFill/>
          <a:ln/>
        </p:spPr>
        <p:txBody>
          <a:bodyPr wrap="none" lIns="0" tIns="0" rIns="0" bIns="0" rtlCol="0" anchor="t"/>
          <a:lstStyle/>
          <a:p>
            <a:pPr marL="0" indent="0" algn="ctr">
              <a:lnSpc>
                <a:spcPts val="1750"/>
              </a:lnSpc>
              <a:buNone/>
            </a:pPr>
            <a:r>
              <a:rPr lang="en-US" sz="1750" b="1" dirty="0">
                <a:solidFill>
                  <a:srgbClr val="405449"/>
                </a:solidFill>
                <a:latin typeface="Fraunces Extra Bold" pitchFamily="34" charset="0"/>
                <a:ea typeface="Fraunces Extra Bold" pitchFamily="34" charset="-122"/>
                <a:cs typeface="Fraunces Extra Bold" pitchFamily="34" charset="-120"/>
              </a:rPr>
              <a:t>2</a:t>
            </a:r>
            <a:endParaRPr lang="en-US" sz="1750" dirty="0"/>
          </a:p>
        </p:txBody>
      </p:sp>
      <p:sp>
        <p:nvSpPr>
          <p:cNvPr id="13" name="Text 10"/>
          <p:cNvSpPr/>
          <p:nvPr/>
        </p:nvSpPr>
        <p:spPr>
          <a:xfrm>
            <a:off x="10802898" y="4058602"/>
            <a:ext cx="3306366" cy="465058"/>
          </a:xfrm>
          <a:prstGeom prst="rect">
            <a:avLst/>
          </a:prstGeom>
          <a:noFill/>
          <a:ln/>
        </p:spPr>
        <p:txBody>
          <a:bodyPr wrap="square" lIns="0" tIns="0" rIns="0" bIns="0" rtlCol="0" anchor="t"/>
          <a:lstStyle/>
          <a:p>
            <a:pPr marL="0" indent="0" algn="l">
              <a:lnSpc>
                <a:spcPts val="1800"/>
              </a:lnSpc>
              <a:buNone/>
            </a:pPr>
            <a:r>
              <a:rPr lang="en-US" sz="1450" b="1" dirty="0">
                <a:solidFill>
                  <a:srgbClr val="405449"/>
                </a:solidFill>
                <a:latin typeface="Fraunces Extra Bold" pitchFamily="34" charset="0"/>
                <a:ea typeface="Fraunces Extra Bold" pitchFamily="34" charset="-122"/>
                <a:cs typeface="Fraunces Extra Bold" pitchFamily="34" charset="-120"/>
              </a:rPr>
              <a:t>Mustaqillik kuni rasman tasdiqlandi</a:t>
            </a:r>
            <a:endParaRPr lang="en-US" sz="1450" dirty="0"/>
          </a:p>
        </p:txBody>
      </p:sp>
      <p:sp>
        <p:nvSpPr>
          <p:cNvPr id="14" name="Text 11"/>
          <p:cNvSpPr/>
          <p:nvPr/>
        </p:nvSpPr>
        <p:spPr>
          <a:xfrm>
            <a:off x="10802898" y="4582239"/>
            <a:ext cx="3306366" cy="789146"/>
          </a:xfrm>
          <a:prstGeom prst="rect">
            <a:avLst/>
          </a:prstGeom>
          <a:noFill/>
          <a:ln/>
        </p:spPr>
        <p:txBody>
          <a:bodyPr wrap="square" lIns="0" tIns="0" rIns="0" bIns="0" rtlCol="0" anchor="t"/>
          <a:lstStyle/>
          <a:p>
            <a:pPr marL="0" indent="0" algn="l">
              <a:lnSpc>
                <a:spcPts val="1550"/>
              </a:lnSpc>
              <a:buNone/>
            </a:pPr>
            <a:r>
              <a:rPr lang="en-US" sz="1150" dirty="0">
                <a:solidFill>
                  <a:srgbClr val="405449"/>
                </a:solidFill>
                <a:latin typeface="Nobile" pitchFamily="34" charset="0"/>
                <a:ea typeface="Nobile" pitchFamily="34" charset="-122"/>
                <a:cs typeface="Nobile" pitchFamily="34" charset="-120"/>
              </a:rPr>
              <a:t>1-sentabr butun xalqning faxr va gʻururini ifodalovchi Mustaqillik kuni sifatida rasman tasdiqlandi. Bu kun har yili katta shodiyona bilan nishonlanadi.</a:t>
            </a:r>
            <a:endParaRPr lang="en-US" sz="1150" dirty="0"/>
          </a:p>
        </p:txBody>
      </p:sp>
      <p:sp>
        <p:nvSpPr>
          <p:cNvPr id="15" name="Shape 12"/>
          <p:cNvSpPr/>
          <p:nvPr/>
        </p:nvSpPr>
        <p:spPr>
          <a:xfrm>
            <a:off x="9459397" y="4947047"/>
            <a:ext cx="446723" cy="15240"/>
          </a:xfrm>
          <a:prstGeom prst="roundRect">
            <a:avLst>
              <a:gd name="adj" fmla="val 879450"/>
            </a:avLst>
          </a:prstGeom>
          <a:solidFill>
            <a:srgbClr val="CED9CE"/>
          </a:solidFill>
          <a:ln/>
        </p:spPr>
      </p:sp>
      <p:sp>
        <p:nvSpPr>
          <p:cNvPr id="16" name="Shape 13"/>
          <p:cNvSpPr/>
          <p:nvPr/>
        </p:nvSpPr>
        <p:spPr>
          <a:xfrm>
            <a:off x="9890879" y="4787146"/>
            <a:ext cx="335042" cy="335042"/>
          </a:xfrm>
          <a:prstGeom prst="roundRect">
            <a:avLst>
              <a:gd name="adj" fmla="val 40003"/>
            </a:avLst>
          </a:prstGeom>
          <a:solidFill>
            <a:srgbClr val="E8F3E8"/>
          </a:solidFill>
          <a:ln/>
        </p:spPr>
      </p:sp>
      <p:sp>
        <p:nvSpPr>
          <p:cNvPr id="17" name="Text 14"/>
          <p:cNvSpPr/>
          <p:nvPr/>
        </p:nvSpPr>
        <p:spPr>
          <a:xfrm>
            <a:off x="9946719" y="4815066"/>
            <a:ext cx="223361" cy="279202"/>
          </a:xfrm>
          <a:prstGeom prst="rect">
            <a:avLst/>
          </a:prstGeom>
          <a:noFill/>
          <a:ln/>
        </p:spPr>
        <p:txBody>
          <a:bodyPr wrap="none" lIns="0" tIns="0" rIns="0" bIns="0" rtlCol="0" anchor="t"/>
          <a:lstStyle/>
          <a:p>
            <a:pPr marL="0" indent="0" algn="ctr">
              <a:lnSpc>
                <a:spcPts val="1750"/>
              </a:lnSpc>
              <a:buNone/>
            </a:pPr>
            <a:r>
              <a:rPr lang="en-US" sz="1750" b="1" dirty="0">
                <a:solidFill>
                  <a:srgbClr val="405449"/>
                </a:solidFill>
                <a:latin typeface="Fraunces Extra Bold" pitchFamily="34" charset="0"/>
                <a:ea typeface="Fraunces Extra Bold" pitchFamily="34" charset="-122"/>
                <a:cs typeface="Fraunces Extra Bold" pitchFamily="34" charset="-120"/>
              </a:rPr>
              <a:t>3</a:t>
            </a:r>
            <a:endParaRPr lang="en-US" sz="1750" dirty="0"/>
          </a:p>
        </p:txBody>
      </p:sp>
      <p:sp>
        <p:nvSpPr>
          <p:cNvPr id="18" name="Text 15"/>
          <p:cNvSpPr/>
          <p:nvPr/>
        </p:nvSpPr>
        <p:spPr>
          <a:xfrm>
            <a:off x="6098262" y="4838224"/>
            <a:ext cx="3215640" cy="232529"/>
          </a:xfrm>
          <a:prstGeom prst="rect">
            <a:avLst/>
          </a:prstGeom>
          <a:noFill/>
          <a:ln/>
        </p:spPr>
        <p:txBody>
          <a:bodyPr wrap="none" lIns="0" tIns="0" rIns="0" bIns="0" rtlCol="0" anchor="t"/>
          <a:lstStyle/>
          <a:p>
            <a:pPr marL="0" indent="0" algn="r">
              <a:lnSpc>
                <a:spcPts val="1800"/>
              </a:lnSpc>
              <a:buNone/>
            </a:pPr>
            <a:r>
              <a:rPr lang="en-US" sz="1450" b="1" dirty="0">
                <a:solidFill>
                  <a:srgbClr val="405449"/>
                </a:solidFill>
                <a:latin typeface="Fraunces Extra Bold" pitchFamily="34" charset="0"/>
                <a:ea typeface="Fraunces Extra Bold" pitchFamily="34" charset="-122"/>
                <a:cs typeface="Fraunces Extra Bold" pitchFamily="34" charset="-120"/>
              </a:rPr>
              <a:t>Prezident Islom Karimov saylandi</a:t>
            </a:r>
            <a:endParaRPr lang="en-US" sz="1450" dirty="0"/>
          </a:p>
        </p:txBody>
      </p:sp>
      <p:sp>
        <p:nvSpPr>
          <p:cNvPr id="19" name="Text 16"/>
          <p:cNvSpPr/>
          <p:nvPr/>
        </p:nvSpPr>
        <p:spPr>
          <a:xfrm>
            <a:off x="6007537" y="5129332"/>
            <a:ext cx="3306366" cy="789146"/>
          </a:xfrm>
          <a:prstGeom prst="rect">
            <a:avLst/>
          </a:prstGeom>
          <a:noFill/>
          <a:ln/>
        </p:spPr>
        <p:txBody>
          <a:bodyPr wrap="square" lIns="0" tIns="0" rIns="0" bIns="0" rtlCol="0" anchor="t"/>
          <a:lstStyle/>
          <a:p>
            <a:pPr marL="0" indent="0" algn="r">
              <a:lnSpc>
                <a:spcPts val="1550"/>
              </a:lnSpc>
              <a:buNone/>
            </a:pPr>
            <a:r>
              <a:rPr lang="en-US" sz="1150" dirty="0">
                <a:solidFill>
                  <a:srgbClr val="405449"/>
                </a:solidFill>
                <a:latin typeface="Nobile" pitchFamily="34" charset="0"/>
                <a:ea typeface="Nobile" pitchFamily="34" charset="-122"/>
                <a:cs typeface="Nobile" pitchFamily="34" charset="-120"/>
              </a:rPr>
              <a:t>Dastlabki umumxalq saylovlarida Islom Karimov 86% ovoz bilan mamlakatning birinchi Prezidenti etib saylandi va mustaqil Oʻzbekistonning boshqaruviga rahbarlik qildi.</a:t>
            </a:r>
            <a:endParaRPr lang="en-US" sz="1150" dirty="0"/>
          </a:p>
        </p:txBody>
      </p:sp>
    </p:spTree>
    <p:extLst>
      <p:ext uri="{BB962C8B-B14F-4D97-AF65-F5344CB8AC3E}">
        <p14:creationId xmlns:p14="http://schemas.microsoft.com/office/powerpoint/2010/main" val="10731119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32949" y="1108472"/>
            <a:ext cx="8467606" cy="596146"/>
          </a:xfrm>
          <a:prstGeom prst="rect">
            <a:avLst/>
          </a:prstGeom>
          <a:noFill/>
          <a:ln/>
        </p:spPr>
        <p:txBody>
          <a:bodyPr wrap="none" lIns="0" tIns="0" rIns="0" bIns="0" rtlCol="0" anchor="t"/>
          <a:lstStyle/>
          <a:p>
            <a:pPr marL="0" indent="0" algn="l">
              <a:lnSpc>
                <a:spcPts val="4650"/>
              </a:lnSpc>
              <a:buNone/>
            </a:pPr>
            <a:r>
              <a:rPr lang="en-US" sz="3750" b="1" dirty="0">
                <a:solidFill>
                  <a:srgbClr val="3B4540"/>
                </a:solidFill>
                <a:latin typeface="Fraunces Extra Bold" pitchFamily="34" charset="0"/>
                <a:ea typeface="Fraunces Extra Bold" pitchFamily="34" charset="-122"/>
                <a:cs typeface="Fraunces Extra Bold" pitchFamily="34" charset="-120"/>
              </a:rPr>
              <a:t>Davlat ramzlarining qabul qilinishi</a:t>
            </a:r>
            <a:endParaRPr lang="en-US" sz="3750" dirty="0"/>
          </a:p>
        </p:txBody>
      </p:sp>
      <p:pic>
        <p:nvPicPr>
          <p:cNvPr id="3" name="Image 0" descr="preencoded.png"/>
          <p:cNvPicPr>
            <a:picLocks noChangeAspect="1"/>
          </p:cNvPicPr>
          <p:nvPr/>
        </p:nvPicPr>
        <p:blipFill>
          <a:blip r:embed="rId3"/>
          <a:stretch>
            <a:fillRect/>
          </a:stretch>
        </p:blipFill>
        <p:spPr>
          <a:xfrm>
            <a:off x="740569" y="2149554"/>
            <a:ext cx="4281368" cy="2289453"/>
          </a:xfrm>
          <a:prstGeom prst="rect">
            <a:avLst/>
          </a:prstGeom>
        </p:spPr>
      </p:pic>
      <p:pic>
        <p:nvPicPr>
          <p:cNvPr id="4" name="Image 1" descr="preencoded.png"/>
          <p:cNvPicPr>
            <a:picLocks noChangeAspect="1"/>
          </p:cNvPicPr>
          <p:nvPr/>
        </p:nvPicPr>
        <p:blipFill>
          <a:blip r:embed="rId4"/>
          <a:stretch>
            <a:fillRect/>
          </a:stretch>
        </p:blipFill>
        <p:spPr>
          <a:xfrm>
            <a:off x="5174456" y="2149554"/>
            <a:ext cx="4281368" cy="2289453"/>
          </a:xfrm>
          <a:prstGeom prst="rect">
            <a:avLst/>
          </a:prstGeom>
        </p:spPr>
      </p:pic>
      <p:pic>
        <p:nvPicPr>
          <p:cNvPr id="5" name="Image 2" descr="preencoded.png"/>
          <p:cNvPicPr>
            <a:picLocks noChangeAspect="1"/>
          </p:cNvPicPr>
          <p:nvPr/>
        </p:nvPicPr>
        <p:blipFill>
          <a:blip r:embed="rId5"/>
          <a:stretch>
            <a:fillRect/>
          </a:stretch>
        </p:blipFill>
        <p:spPr>
          <a:xfrm>
            <a:off x="9608344" y="2149554"/>
            <a:ext cx="4281368" cy="2289453"/>
          </a:xfrm>
          <a:prstGeom prst="rect">
            <a:avLst/>
          </a:prstGeom>
        </p:spPr>
      </p:pic>
      <p:sp>
        <p:nvSpPr>
          <p:cNvPr id="6" name="Shape 1"/>
          <p:cNvSpPr/>
          <p:nvPr/>
        </p:nvSpPr>
        <p:spPr>
          <a:xfrm>
            <a:off x="732949" y="4844832"/>
            <a:ext cx="95369" cy="95369"/>
          </a:xfrm>
          <a:prstGeom prst="roundRect">
            <a:avLst>
              <a:gd name="adj" fmla="val 479401"/>
            </a:avLst>
          </a:prstGeom>
          <a:solidFill>
            <a:srgbClr val="438951"/>
          </a:solidFill>
          <a:ln/>
        </p:spPr>
      </p:sp>
      <p:sp>
        <p:nvSpPr>
          <p:cNvPr id="7" name="Text 2"/>
          <p:cNvSpPr/>
          <p:nvPr/>
        </p:nvSpPr>
        <p:spPr>
          <a:xfrm>
            <a:off x="988695" y="4743569"/>
            <a:ext cx="3998714" cy="596027"/>
          </a:xfrm>
          <a:prstGeom prst="rect">
            <a:avLst/>
          </a:prstGeom>
          <a:noFill/>
          <a:ln/>
        </p:spPr>
        <p:txBody>
          <a:bodyPr wrap="square" lIns="0" tIns="0" rIns="0" bIns="0" rtlCol="0" anchor="t"/>
          <a:lstStyle/>
          <a:p>
            <a:pPr marL="0" indent="0" algn="l">
              <a:lnSpc>
                <a:spcPts val="2300"/>
              </a:lnSpc>
              <a:buNone/>
            </a:pPr>
            <a:r>
              <a:rPr lang="en-US" sz="1850" b="1" dirty="0">
                <a:solidFill>
                  <a:srgbClr val="405449"/>
                </a:solidFill>
                <a:latin typeface="Fraunces Extra Bold" pitchFamily="34" charset="0"/>
                <a:ea typeface="Fraunces Extra Bold" pitchFamily="34" charset="-122"/>
                <a:cs typeface="Fraunces Extra Bold" pitchFamily="34" charset="-120"/>
              </a:rPr>
              <a:t>Davlat bayrog‘i tasdiqlandi (1991 yil 18-noyabr)</a:t>
            </a:r>
            <a:endParaRPr lang="en-US" sz="1850" dirty="0"/>
          </a:p>
        </p:txBody>
      </p:sp>
      <p:sp>
        <p:nvSpPr>
          <p:cNvPr id="8" name="Text 3"/>
          <p:cNvSpPr/>
          <p:nvPr/>
        </p:nvSpPr>
        <p:spPr>
          <a:xfrm>
            <a:off x="988695" y="5435798"/>
            <a:ext cx="3998714" cy="1685211"/>
          </a:xfrm>
          <a:prstGeom prst="rect">
            <a:avLst/>
          </a:prstGeom>
          <a:noFill/>
          <a:ln/>
        </p:spPr>
        <p:txBody>
          <a:bodyPr wrap="square" lIns="0" tIns="0" rIns="0" bIns="0" rtlCol="0" anchor="t"/>
          <a:lstStyle/>
          <a:p>
            <a:pPr marL="0" indent="0" algn="l">
              <a:lnSpc>
                <a:spcPts val="2200"/>
              </a:lnSpc>
              <a:buNone/>
            </a:pPr>
            <a:r>
              <a:rPr lang="en-US" sz="1500" dirty="0">
                <a:solidFill>
                  <a:srgbClr val="405449"/>
                </a:solidFill>
                <a:latin typeface="Nobile" pitchFamily="34" charset="0"/>
                <a:ea typeface="Nobile" pitchFamily="34" charset="-122"/>
                <a:cs typeface="Nobile" pitchFamily="34" charset="-120"/>
              </a:rPr>
              <a:t>Moviy osmon, poklik ramzi boʻlgan oq, yashil tabiat va qizil chiziqlar birlashgan bayroq Oʻzbekistonning mustaqillik va taraqqiyot yoʻlini belgiladi. Undagi yarim oy va yulduzlar mamlakatning boy tarixini va yorugʻ kelajagini anglatadi.</a:t>
            </a:r>
            <a:endParaRPr lang="en-US" sz="1500" dirty="0"/>
          </a:p>
        </p:txBody>
      </p:sp>
      <p:sp>
        <p:nvSpPr>
          <p:cNvPr id="9" name="Shape 4"/>
          <p:cNvSpPr/>
          <p:nvPr/>
        </p:nvSpPr>
        <p:spPr>
          <a:xfrm>
            <a:off x="5187910" y="4844832"/>
            <a:ext cx="95369" cy="95369"/>
          </a:xfrm>
          <a:prstGeom prst="roundRect">
            <a:avLst>
              <a:gd name="adj" fmla="val 479401"/>
            </a:avLst>
          </a:prstGeom>
          <a:solidFill>
            <a:srgbClr val="438951"/>
          </a:solidFill>
          <a:ln/>
        </p:spPr>
      </p:sp>
      <p:sp>
        <p:nvSpPr>
          <p:cNvPr id="10" name="Text 5"/>
          <p:cNvSpPr/>
          <p:nvPr/>
        </p:nvSpPr>
        <p:spPr>
          <a:xfrm>
            <a:off x="5443657" y="4743569"/>
            <a:ext cx="3998714" cy="596027"/>
          </a:xfrm>
          <a:prstGeom prst="rect">
            <a:avLst/>
          </a:prstGeom>
          <a:noFill/>
          <a:ln/>
        </p:spPr>
        <p:txBody>
          <a:bodyPr wrap="square" lIns="0" tIns="0" rIns="0" bIns="0" rtlCol="0" anchor="t"/>
          <a:lstStyle/>
          <a:p>
            <a:pPr marL="0" indent="0" algn="l">
              <a:lnSpc>
                <a:spcPts val="2300"/>
              </a:lnSpc>
              <a:buNone/>
            </a:pPr>
            <a:r>
              <a:rPr lang="en-US" sz="1850" b="1" dirty="0">
                <a:solidFill>
                  <a:srgbClr val="405449"/>
                </a:solidFill>
                <a:latin typeface="Fraunces Extra Bold" pitchFamily="34" charset="0"/>
                <a:ea typeface="Fraunces Extra Bold" pitchFamily="34" charset="-122"/>
                <a:cs typeface="Fraunces Extra Bold" pitchFamily="34" charset="-120"/>
              </a:rPr>
              <a:t>Davlat gerbi qabul qilindi (1992 yil 2-iyul)</a:t>
            </a:r>
            <a:endParaRPr lang="en-US" sz="1850" dirty="0"/>
          </a:p>
        </p:txBody>
      </p:sp>
      <p:sp>
        <p:nvSpPr>
          <p:cNvPr id="11" name="Text 6"/>
          <p:cNvSpPr/>
          <p:nvPr/>
        </p:nvSpPr>
        <p:spPr>
          <a:xfrm>
            <a:off x="5443657" y="5435798"/>
            <a:ext cx="3998714" cy="1404342"/>
          </a:xfrm>
          <a:prstGeom prst="rect">
            <a:avLst/>
          </a:prstGeom>
          <a:noFill/>
          <a:ln/>
        </p:spPr>
        <p:txBody>
          <a:bodyPr wrap="square" lIns="0" tIns="0" rIns="0" bIns="0" rtlCol="0" anchor="t"/>
          <a:lstStyle/>
          <a:p>
            <a:pPr marL="0" indent="0" algn="l">
              <a:lnSpc>
                <a:spcPts val="2200"/>
              </a:lnSpc>
              <a:buNone/>
            </a:pPr>
            <a:r>
              <a:rPr lang="en-US" sz="1500" dirty="0">
                <a:solidFill>
                  <a:srgbClr val="405449"/>
                </a:solidFill>
                <a:latin typeface="Nobile" pitchFamily="34" charset="0"/>
                <a:ea typeface="Nobile" pitchFamily="34" charset="-122"/>
                <a:cs typeface="Nobile" pitchFamily="34" charset="-120"/>
              </a:rPr>
              <a:t>Quyosh nurlari ostida gullayotgan vodiy, paxta va bugʻdoy shingillari bilan bezatilgan gerb, qanotlari yoyilgan Humo qushi bilan birga, mamlakatning tinchlik, farovonlik va xalqparvarlik gʻoyalarini ifodalaydi.</a:t>
            </a:r>
            <a:endParaRPr lang="en-US" sz="1500" dirty="0"/>
          </a:p>
        </p:txBody>
      </p:sp>
      <p:sp>
        <p:nvSpPr>
          <p:cNvPr id="12" name="Shape 7"/>
          <p:cNvSpPr/>
          <p:nvPr/>
        </p:nvSpPr>
        <p:spPr>
          <a:xfrm>
            <a:off x="9642872" y="4844832"/>
            <a:ext cx="95369" cy="95369"/>
          </a:xfrm>
          <a:prstGeom prst="roundRect">
            <a:avLst>
              <a:gd name="adj" fmla="val 479401"/>
            </a:avLst>
          </a:prstGeom>
          <a:solidFill>
            <a:srgbClr val="438951"/>
          </a:solidFill>
          <a:ln/>
        </p:spPr>
      </p:sp>
      <p:sp>
        <p:nvSpPr>
          <p:cNvPr id="13" name="Text 8"/>
          <p:cNvSpPr/>
          <p:nvPr/>
        </p:nvSpPr>
        <p:spPr>
          <a:xfrm>
            <a:off x="9898618" y="4743569"/>
            <a:ext cx="3998714" cy="596027"/>
          </a:xfrm>
          <a:prstGeom prst="rect">
            <a:avLst/>
          </a:prstGeom>
          <a:noFill/>
          <a:ln/>
        </p:spPr>
        <p:txBody>
          <a:bodyPr wrap="square" lIns="0" tIns="0" rIns="0" bIns="0" rtlCol="0" anchor="t"/>
          <a:lstStyle/>
          <a:p>
            <a:pPr marL="0" indent="0" algn="l">
              <a:lnSpc>
                <a:spcPts val="2300"/>
              </a:lnSpc>
              <a:buNone/>
            </a:pPr>
            <a:r>
              <a:rPr lang="en-US" sz="1850" b="1" dirty="0">
                <a:solidFill>
                  <a:srgbClr val="405449"/>
                </a:solidFill>
                <a:latin typeface="Fraunces Extra Bold" pitchFamily="34" charset="0"/>
                <a:ea typeface="Fraunces Extra Bold" pitchFamily="34" charset="-122"/>
                <a:cs typeface="Fraunces Extra Bold" pitchFamily="34" charset="-120"/>
              </a:rPr>
              <a:t>Davlat madhiyasi tasdiqlandi (1992 yil 10-dekabr)</a:t>
            </a:r>
            <a:endParaRPr lang="en-US" sz="1850" dirty="0"/>
          </a:p>
        </p:txBody>
      </p:sp>
      <p:sp>
        <p:nvSpPr>
          <p:cNvPr id="14" name="Text 9"/>
          <p:cNvSpPr/>
          <p:nvPr/>
        </p:nvSpPr>
        <p:spPr>
          <a:xfrm>
            <a:off x="9898618" y="5435798"/>
            <a:ext cx="3998714" cy="1404342"/>
          </a:xfrm>
          <a:prstGeom prst="rect">
            <a:avLst/>
          </a:prstGeom>
          <a:noFill/>
          <a:ln/>
        </p:spPr>
        <p:txBody>
          <a:bodyPr wrap="square" lIns="0" tIns="0" rIns="0" bIns="0" rtlCol="0" anchor="t"/>
          <a:lstStyle/>
          <a:p>
            <a:pPr marL="0" indent="0" algn="l">
              <a:lnSpc>
                <a:spcPts val="2200"/>
              </a:lnSpc>
              <a:buNone/>
            </a:pPr>
            <a:r>
              <a:rPr lang="en-US" sz="1500" dirty="0">
                <a:solidFill>
                  <a:srgbClr val="405449"/>
                </a:solidFill>
                <a:latin typeface="Nobile" pitchFamily="34" charset="0"/>
                <a:ea typeface="Nobile" pitchFamily="34" charset="-122"/>
                <a:cs typeface="Nobile" pitchFamily="34" charset="-120"/>
              </a:rPr>
              <a:t>Buyuk oʻzbek shoiri Abdulla Oripov sheʼri va Bastakor Mutal Burhonov musiqasi bilan yaratilgan madhiya, xalqning ruhiy kuchi va vatanparvarlik tuygʻularini ifodalovchi muhim ramzga aylandi.</a:t>
            </a:r>
            <a:endParaRPr lang="en-US" sz="1500" dirty="0"/>
          </a:p>
        </p:txBody>
      </p:sp>
    </p:spTree>
    <p:extLst>
      <p:ext uri="{BB962C8B-B14F-4D97-AF65-F5344CB8AC3E}">
        <p14:creationId xmlns:p14="http://schemas.microsoft.com/office/powerpoint/2010/main" val="40179051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2352437" y="474464"/>
            <a:ext cx="9925526" cy="898922"/>
          </a:xfrm>
          <a:prstGeom prst="rect">
            <a:avLst/>
          </a:prstGeom>
          <a:noFill/>
          <a:ln/>
        </p:spPr>
        <p:txBody>
          <a:bodyPr wrap="square" lIns="0" tIns="0" rIns="0" bIns="0" rtlCol="0" anchor="t"/>
          <a:lstStyle/>
          <a:p>
            <a:pPr marL="0" indent="0" algn="l">
              <a:lnSpc>
                <a:spcPts val="3500"/>
              </a:lnSpc>
              <a:buNone/>
            </a:pPr>
            <a:r>
              <a:rPr lang="en-US" sz="2800" b="1" dirty="0">
                <a:solidFill>
                  <a:srgbClr val="3B4540"/>
                </a:solidFill>
                <a:latin typeface="Fraunces Extra Bold" pitchFamily="34" charset="0"/>
                <a:ea typeface="Fraunces Extra Bold" pitchFamily="34" charset="-122"/>
                <a:cs typeface="Fraunces Extra Bold" pitchFamily="34" charset="-120"/>
              </a:rPr>
              <a:t>Mustaqillik yillarida yirik siyosiy va iqtisodiy islohotlar</a:t>
            </a:r>
            <a:endParaRPr lang="en-US" sz="2800" dirty="0"/>
          </a:p>
        </p:txBody>
      </p:sp>
      <p:pic>
        <p:nvPicPr>
          <p:cNvPr id="3" name="Image 0" descr="preencoded.png"/>
          <p:cNvPicPr>
            <a:picLocks noChangeAspect="1"/>
          </p:cNvPicPr>
          <p:nvPr/>
        </p:nvPicPr>
        <p:blipFill>
          <a:blip r:embed="rId3"/>
          <a:stretch>
            <a:fillRect/>
          </a:stretch>
        </p:blipFill>
        <p:spPr>
          <a:xfrm>
            <a:off x="2352437" y="1612702"/>
            <a:ext cx="4787384" cy="4787384"/>
          </a:xfrm>
          <a:prstGeom prst="rect">
            <a:avLst/>
          </a:prstGeom>
        </p:spPr>
      </p:pic>
      <p:sp>
        <p:nvSpPr>
          <p:cNvPr id="4" name="Text 1"/>
          <p:cNvSpPr/>
          <p:nvPr/>
        </p:nvSpPr>
        <p:spPr>
          <a:xfrm>
            <a:off x="2352437" y="6502598"/>
            <a:ext cx="1798082" cy="224671"/>
          </a:xfrm>
          <a:prstGeom prst="rect">
            <a:avLst/>
          </a:prstGeom>
          <a:noFill/>
          <a:ln/>
        </p:spPr>
        <p:txBody>
          <a:bodyPr wrap="none" lIns="0" tIns="0" rIns="0" bIns="0" rtlCol="0" anchor="t"/>
          <a:lstStyle/>
          <a:p>
            <a:pPr marL="0" indent="0" algn="l">
              <a:lnSpc>
                <a:spcPts val="1750"/>
              </a:lnSpc>
              <a:buNone/>
            </a:pPr>
            <a:r>
              <a:rPr lang="en-US" sz="1400" b="1" dirty="0">
                <a:solidFill>
                  <a:srgbClr val="3B4540"/>
                </a:solidFill>
                <a:latin typeface="Fraunces Extra Bold" pitchFamily="34" charset="0"/>
                <a:ea typeface="Fraunces Extra Bold" pitchFamily="34" charset="-122"/>
                <a:cs typeface="Fraunces Extra Bold" pitchFamily="34" charset="-120"/>
              </a:rPr>
              <a:t>Xalqaro tan olinish</a:t>
            </a:r>
            <a:endParaRPr lang="en-US" sz="1400" dirty="0"/>
          </a:p>
        </p:txBody>
      </p:sp>
      <p:sp>
        <p:nvSpPr>
          <p:cNvPr id="5" name="Text 2"/>
          <p:cNvSpPr/>
          <p:nvPr/>
        </p:nvSpPr>
        <p:spPr>
          <a:xfrm>
            <a:off x="2352437" y="6818471"/>
            <a:ext cx="4787384" cy="563999"/>
          </a:xfrm>
          <a:prstGeom prst="rect">
            <a:avLst/>
          </a:prstGeom>
          <a:noFill/>
          <a:ln/>
        </p:spPr>
        <p:txBody>
          <a:bodyPr wrap="square" lIns="0" tIns="0" rIns="0" bIns="0" rtlCol="0" anchor="t"/>
          <a:lstStyle/>
          <a:p>
            <a:pPr marL="0" indent="0" algn="l">
              <a:lnSpc>
                <a:spcPts val="1450"/>
              </a:lnSpc>
              <a:buNone/>
            </a:pPr>
            <a:r>
              <a:rPr lang="en-US" sz="1100" dirty="0">
                <a:solidFill>
                  <a:srgbClr val="405449"/>
                </a:solidFill>
                <a:latin typeface="Nobile" pitchFamily="34" charset="0"/>
                <a:ea typeface="Nobile" pitchFamily="34" charset="-122"/>
                <a:cs typeface="Nobile" pitchFamily="34" charset="-120"/>
              </a:rPr>
              <a:t>1992 yilda O‘zbekiston BMTga to‘laqonli aʼzo bo‘ldi, bu uning xalqaro maydonda mustaqil va teng huquqli davlat sifatida tan olinishining ramzi boʻldi.</a:t>
            </a:r>
            <a:endParaRPr lang="en-US" sz="1100" dirty="0"/>
          </a:p>
        </p:txBody>
      </p:sp>
      <p:pic>
        <p:nvPicPr>
          <p:cNvPr id="6" name="Image 1" descr="preencoded.png"/>
          <p:cNvPicPr>
            <a:picLocks noChangeAspect="1"/>
          </p:cNvPicPr>
          <p:nvPr/>
        </p:nvPicPr>
        <p:blipFill>
          <a:blip r:embed="rId4"/>
          <a:stretch>
            <a:fillRect/>
          </a:stretch>
        </p:blipFill>
        <p:spPr>
          <a:xfrm>
            <a:off x="7498199" y="1612702"/>
            <a:ext cx="4787384" cy="4787384"/>
          </a:xfrm>
          <a:prstGeom prst="rect">
            <a:avLst/>
          </a:prstGeom>
        </p:spPr>
      </p:pic>
      <p:sp>
        <p:nvSpPr>
          <p:cNvPr id="7" name="Text 3"/>
          <p:cNvSpPr/>
          <p:nvPr/>
        </p:nvSpPr>
        <p:spPr>
          <a:xfrm>
            <a:off x="7498199" y="6502598"/>
            <a:ext cx="3417689" cy="224671"/>
          </a:xfrm>
          <a:prstGeom prst="rect">
            <a:avLst/>
          </a:prstGeom>
          <a:noFill/>
          <a:ln/>
        </p:spPr>
        <p:txBody>
          <a:bodyPr wrap="none" lIns="0" tIns="0" rIns="0" bIns="0" rtlCol="0" anchor="t"/>
          <a:lstStyle/>
          <a:p>
            <a:pPr marL="0" indent="0" algn="l">
              <a:lnSpc>
                <a:spcPts val="1750"/>
              </a:lnSpc>
              <a:buNone/>
            </a:pPr>
            <a:r>
              <a:rPr lang="en-US" sz="1400" b="1" dirty="0">
                <a:solidFill>
                  <a:srgbClr val="3B4540"/>
                </a:solidFill>
                <a:latin typeface="Fraunces Extra Bold" pitchFamily="34" charset="0"/>
                <a:ea typeface="Fraunces Extra Bold" pitchFamily="34" charset="-122"/>
                <a:cs typeface="Fraunces Extra Bold" pitchFamily="34" charset="-120"/>
              </a:rPr>
              <a:t>Milliy valyuta va iqtisodiy mustaqillik</a:t>
            </a:r>
            <a:endParaRPr lang="en-US" sz="1400" dirty="0"/>
          </a:p>
        </p:txBody>
      </p:sp>
      <p:sp>
        <p:nvSpPr>
          <p:cNvPr id="8" name="Text 4"/>
          <p:cNvSpPr/>
          <p:nvPr/>
        </p:nvSpPr>
        <p:spPr>
          <a:xfrm>
            <a:off x="7498199" y="6818471"/>
            <a:ext cx="4787384" cy="563999"/>
          </a:xfrm>
          <a:prstGeom prst="rect">
            <a:avLst/>
          </a:prstGeom>
          <a:noFill/>
          <a:ln/>
        </p:spPr>
        <p:txBody>
          <a:bodyPr wrap="square" lIns="0" tIns="0" rIns="0" bIns="0" rtlCol="0" anchor="t"/>
          <a:lstStyle/>
          <a:p>
            <a:pPr marL="0" indent="0" algn="l">
              <a:lnSpc>
                <a:spcPts val="1450"/>
              </a:lnSpc>
              <a:buNone/>
            </a:pPr>
            <a:r>
              <a:rPr lang="en-US" sz="1100" dirty="0">
                <a:solidFill>
                  <a:srgbClr val="405449"/>
                </a:solidFill>
                <a:latin typeface="Nobile" pitchFamily="34" charset="0"/>
                <a:ea typeface="Nobile" pitchFamily="34" charset="-122"/>
                <a:cs typeface="Nobile" pitchFamily="34" charset="-120"/>
              </a:rPr>
              <a:t>1994 yilda milliy valyuta so‘m muomalaga kiritildi, bu iqtisodiy mustaqillikning muhim qadami boʻldi. 2017 yilda esa erkin valyuta konvertatsiyasi joriy etilib, bozor iqtisodiyotiga oʻtish tezlashdi.</a:t>
            </a:r>
            <a:endParaRPr lang="en-US" sz="1100" dirty="0"/>
          </a:p>
        </p:txBody>
      </p:sp>
      <p:sp>
        <p:nvSpPr>
          <p:cNvPr id="9" name="Text 5"/>
          <p:cNvSpPr/>
          <p:nvPr/>
        </p:nvSpPr>
        <p:spPr>
          <a:xfrm>
            <a:off x="2352437" y="7567017"/>
            <a:ext cx="9925526" cy="188000"/>
          </a:xfrm>
          <a:prstGeom prst="rect">
            <a:avLst/>
          </a:prstGeom>
          <a:noFill/>
          <a:ln/>
        </p:spPr>
        <p:txBody>
          <a:bodyPr wrap="none" lIns="0" tIns="0" rIns="0" bIns="0" rtlCol="0" anchor="t"/>
          <a:lstStyle/>
          <a:p>
            <a:pPr marL="0" indent="0" algn="l">
              <a:lnSpc>
                <a:spcPts val="1450"/>
              </a:lnSpc>
              <a:buNone/>
            </a:pPr>
            <a:r>
              <a:rPr lang="en-US" sz="1100" dirty="0">
                <a:solidFill>
                  <a:srgbClr val="405449"/>
                </a:solidFill>
                <a:latin typeface="Nobile" pitchFamily="34" charset="0"/>
                <a:ea typeface="Nobile" pitchFamily="34" charset="-122"/>
                <a:cs typeface="Nobile" pitchFamily="34" charset="-120"/>
              </a:rPr>
              <a:t>Bu islohotlar Oʻzbekistonning xalqaro maydondagi oʻrnini mustahkamlab, iqtisodiy rivojlanish uchun mustahkam poydevor yaratdi.</a:t>
            </a:r>
            <a:endParaRPr lang="en-US" sz="1100" dirty="0"/>
          </a:p>
        </p:txBody>
      </p:sp>
    </p:spTree>
    <p:extLst>
      <p:ext uri="{BB962C8B-B14F-4D97-AF65-F5344CB8AC3E}">
        <p14:creationId xmlns:p14="http://schemas.microsoft.com/office/powerpoint/2010/main" val="32888480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561023" y="1598176"/>
            <a:ext cx="6289119" cy="500896"/>
          </a:xfrm>
          <a:prstGeom prst="rect">
            <a:avLst/>
          </a:prstGeom>
          <a:noFill/>
          <a:ln/>
        </p:spPr>
        <p:txBody>
          <a:bodyPr wrap="none" lIns="0" tIns="0" rIns="0" bIns="0" rtlCol="0" anchor="t"/>
          <a:lstStyle/>
          <a:p>
            <a:pPr marL="0" indent="0" algn="l">
              <a:lnSpc>
                <a:spcPts val="3900"/>
              </a:lnSpc>
              <a:buNone/>
            </a:pPr>
            <a:r>
              <a:rPr lang="en-US" sz="3150" b="1" dirty="0">
                <a:solidFill>
                  <a:srgbClr val="3B4540"/>
                </a:solidFill>
                <a:latin typeface="Fraunces Extra Bold" pitchFamily="34" charset="0"/>
                <a:ea typeface="Fraunces Extra Bold" pitchFamily="34" charset="-122"/>
                <a:cs typeface="Fraunces Extra Bold" pitchFamily="34" charset="-120"/>
              </a:rPr>
              <a:t>Ijtimoiy va madaniy taraqqiyot</a:t>
            </a:r>
            <a:endParaRPr lang="en-US" sz="3150" dirty="0"/>
          </a:p>
        </p:txBody>
      </p:sp>
      <p:sp>
        <p:nvSpPr>
          <p:cNvPr id="4" name="Shape 1"/>
          <p:cNvSpPr/>
          <p:nvPr/>
        </p:nvSpPr>
        <p:spPr>
          <a:xfrm>
            <a:off x="561023" y="2268974"/>
            <a:ext cx="3954304" cy="2578179"/>
          </a:xfrm>
          <a:prstGeom prst="roundRect">
            <a:avLst>
              <a:gd name="adj" fmla="val 5597"/>
            </a:avLst>
          </a:prstGeom>
          <a:solidFill>
            <a:srgbClr val="E8F3E8"/>
          </a:solidFill>
          <a:ln/>
        </p:spPr>
      </p:sp>
      <p:sp>
        <p:nvSpPr>
          <p:cNvPr id="5" name="Shape 2"/>
          <p:cNvSpPr/>
          <p:nvPr/>
        </p:nvSpPr>
        <p:spPr>
          <a:xfrm>
            <a:off x="721281" y="2429232"/>
            <a:ext cx="480893" cy="480893"/>
          </a:xfrm>
          <a:prstGeom prst="roundRect">
            <a:avLst>
              <a:gd name="adj" fmla="val 19012723"/>
            </a:avLst>
          </a:prstGeom>
          <a:solidFill>
            <a:srgbClr val="438951"/>
          </a:solidFill>
          <a:ln/>
        </p:spPr>
      </p:sp>
      <p:pic>
        <p:nvPicPr>
          <p:cNvPr id="6" name="Image 1"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53559" y="2561392"/>
            <a:ext cx="216337" cy="216337"/>
          </a:xfrm>
          <a:prstGeom prst="rect">
            <a:avLst/>
          </a:prstGeom>
        </p:spPr>
      </p:pic>
      <p:sp>
        <p:nvSpPr>
          <p:cNvPr id="7" name="Text 3"/>
          <p:cNvSpPr/>
          <p:nvPr/>
        </p:nvSpPr>
        <p:spPr>
          <a:xfrm>
            <a:off x="721281" y="3023354"/>
            <a:ext cx="3633787" cy="500777"/>
          </a:xfrm>
          <a:prstGeom prst="rect">
            <a:avLst/>
          </a:prstGeom>
          <a:noFill/>
          <a:ln/>
        </p:spPr>
        <p:txBody>
          <a:bodyPr wrap="square" lIns="0" tIns="0" rIns="0" bIns="0" rtlCol="0" anchor="t"/>
          <a:lstStyle/>
          <a:p>
            <a:pPr marL="0" indent="0" algn="l">
              <a:lnSpc>
                <a:spcPts val="1950"/>
              </a:lnSpc>
              <a:buNone/>
            </a:pPr>
            <a:r>
              <a:rPr lang="en-US" sz="1550" b="1" dirty="0">
                <a:solidFill>
                  <a:srgbClr val="405449"/>
                </a:solidFill>
                <a:latin typeface="Fraunces Extra Bold" pitchFamily="34" charset="0"/>
                <a:ea typeface="Fraunces Extra Bold" pitchFamily="34" charset="-122"/>
                <a:cs typeface="Fraunces Extra Bold" pitchFamily="34" charset="-120"/>
              </a:rPr>
              <a:t>Zamonaviy transport infrastrukturasi</a:t>
            </a:r>
            <a:endParaRPr lang="en-US" sz="1550" dirty="0"/>
          </a:p>
        </p:txBody>
      </p:sp>
      <p:sp>
        <p:nvSpPr>
          <p:cNvPr id="8" name="Text 4"/>
          <p:cNvSpPr/>
          <p:nvPr/>
        </p:nvSpPr>
        <p:spPr>
          <a:xfrm>
            <a:off x="721281" y="3592116"/>
            <a:ext cx="3633787" cy="1094780"/>
          </a:xfrm>
          <a:prstGeom prst="rect">
            <a:avLst/>
          </a:prstGeom>
          <a:noFill/>
          <a:ln/>
        </p:spPr>
        <p:txBody>
          <a:bodyPr wrap="square" lIns="0" tIns="0" rIns="0" bIns="0" rtlCol="0" anchor="t"/>
          <a:lstStyle/>
          <a:p>
            <a:pPr marL="0" indent="0" algn="l">
              <a:lnSpc>
                <a:spcPts val="1700"/>
              </a:lnSpc>
              <a:buNone/>
            </a:pPr>
            <a:r>
              <a:rPr lang="en-US" sz="1250" dirty="0">
                <a:solidFill>
                  <a:srgbClr val="405449"/>
                </a:solidFill>
                <a:latin typeface="Nobile" pitchFamily="34" charset="0"/>
                <a:ea typeface="Nobile" pitchFamily="34" charset="-122"/>
                <a:cs typeface="Nobile" pitchFamily="34" charset="-120"/>
              </a:rPr>
              <a:t>2011 yilda Toshkent-Samarqand yoʻnalishida yuqori tezlikda harakatlanuvchi “Afrosiyob” poyezdining ishga tushirilishi, mintaqaviy aloqalarni mustahkamlash va sayyohlikni rivojlantirishda muhim ahamiyat kasb etdi.</a:t>
            </a:r>
            <a:endParaRPr lang="en-US" sz="1250" dirty="0"/>
          </a:p>
        </p:txBody>
      </p:sp>
      <p:sp>
        <p:nvSpPr>
          <p:cNvPr id="9" name="Shape 5"/>
          <p:cNvSpPr/>
          <p:nvPr/>
        </p:nvSpPr>
        <p:spPr>
          <a:xfrm>
            <a:off x="4628555" y="2268974"/>
            <a:ext cx="3954423" cy="2578179"/>
          </a:xfrm>
          <a:prstGeom prst="roundRect">
            <a:avLst>
              <a:gd name="adj" fmla="val 5597"/>
            </a:avLst>
          </a:prstGeom>
          <a:solidFill>
            <a:srgbClr val="E8F3E8"/>
          </a:solidFill>
          <a:ln/>
        </p:spPr>
      </p:sp>
      <p:sp>
        <p:nvSpPr>
          <p:cNvPr id="10" name="Shape 6"/>
          <p:cNvSpPr/>
          <p:nvPr/>
        </p:nvSpPr>
        <p:spPr>
          <a:xfrm>
            <a:off x="4788813" y="2429232"/>
            <a:ext cx="480893" cy="480893"/>
          </a:xfrm>
          <a:prstGeom prst="roundRect">
            <a:avLst>
              <a:gd name="adj" fmla="val 19012723"/>
            </a:avLst>
          </a:prstGeom>
          <a:solidFill>
            <a:srgbClr val="438951"/>
          </a:solidFill>
          <a:ln/>
        </p:spPr>
      </p:sp>
      <p:pic>
        <p:nvPicPr>
          <p:cNvPr id="11" name="Image 2" descr="preencoded.png"/>
          <p:cNvPicPr>
            <a:picLocks noChangeAspect="1"/>
          </p:cNvPicPr>
          <p:nvPr/>
        </p:nvPicPr>
        <p:blipFill>
          <a:blip r:embed="rId4">
            <a:extLst>
              <a:ext uri="{96DAC541-7B7A-43D3-8B79-37D633B846F1}">
                <asvg:svgBlip xmlns:asvg="http://schemas.microsoft.com/office/drawing/2016/SVG/main" r:embed="rId6"/>
              </a:ext>
            </a:extLst>
          </a:blip>
          <a:stretch>
            <a:fillRect/>
          </a:stretch>
        </p:blipFill>
        <p:spPr>
          <a:xfrm>
            <a:off x="4921091" y="2561392"/>
            <a:ext cx="216337" cy="216337"/>
          </a:xfrm>
          <a:prstGeom prst="rect">
            <a:avLst/>
          </a:prstGeom>
        </p:spPr>
      </p:pic>
      <p:sp>
        <p:nvSpPr>
          <p:cNvPr id="12" name="Text 7"/>
          <p:cNvSpPr/>
          <p:nvPr/>
        </p:nvSpPr>
        <p:spPr>
          <a:xfrm>
            <a:off x="4788813" y="3023354"/>
            <a:ext cx="3633907" cy="500777"/>
          </a:xfrm>
          <a:prstGeom prst="rect">
            <a:avLst/>
          </a:prstGeom>
          <a:noFill/>
          <a:ln/>
        </p:spPr>
        <p:txBody>
          <a:bodyPr wrap="square" lIns="0" tIns="0" rIns="0" bIns="0" rtlCol="0" anchor="t"/>
          <a:lstStyle/>
          <a:p>
            <a:pPr marL="0" indent="0" algn="l">
              <a:lnSpc>
                <a:spcPts val="1950"/>
              </a:lnSpc>
              <a:buNone/>
            </a:pPr>
            <a:r>
              <a:rPr lang="en-US" sz="1550" b="1" dirty="0">
                <a:solidFill>
                  <a:srgbClr val="405449"/>
                </a:solidFill>
                <a:latin typeface="Fraunces Extra Bold" pitchFamily="34" charset="0"/>
                <a:ea typeface="Fraunces Extra Bold" pitchFamily="34" charset="-122"/>
                <a:cs typeface="Fraunces Extra Bold" pitchFamily="34" charset="-120"/>
              </a:rPr>
              <a:t>Madaniy merosning qayta tiklanishi</a:t>
            </a:r>
            <a:endParaRPr lang="en-US" sz="1550" dirty="0"/>
          </a:p>
        </p:txBody>
      </p:sp>
      <p:sp>
        <p:nvSpPr>
          <p:cNvPr id="13" name="Text 8"/>
          <p:cNvSpPr/>
          <p:nvPr/>
        </p:nvSpPr>
        <p:spPr>
          <a:xfrm>
            <a:off x="4788813" y="3592116"/>
            <a:ext cx="3633907" cy="1094780"/>
          </a:xfrm>
          <a:prstGeom prst="rect">
            <a:avLst/>
          </a:prstGeom>
          <a:noFill/>
          <a:ln/>
        </p:spPr>
        <p:txBody>
          <a:bodyPr wrap="square" lIns="0" tIns="0" rIns="0" bIns="0" rtlCol="0" anchor="t"/>
          <a:lstStyle/>
          <a:p>
            <a:pPr marL="0" indent="0" algn="l">
              <a:lnSpc>
                <a:spcPts val="1700"/>
              </a:lnSpc>
              <a:buNone/>
            </a:pPr>
            <a:r>
              <a:rPr lang="en-US" sz="1250" dirty="0">
                <a:solidFill>
                  <a:srgbClr val="405449"/>
                </a:solidFill>
                <a:latin typeface="Nobile" pitchFamily="34" charset="0"/>
                <a:ea typeface="Nobile" pitchFamily="34" charset="-122"/>
                <a:cs typeface="Nobile" pitchFamily="34" charset="-120"/>
              </a:rPr>
              <a:t>2021 yilda Toshkent kinofestivalining 20 yillik tanaffusdan soʻng qayta tiklanishi, milliy kinematografiyaning rivojlanishi va xalqaro madaniy almashuvlarni jadallashtirishga xizmat qildi.</a:t>
            </a:r>
            <a:endParaRPr lang="en-US" sz="1250" dirty="0"/>
          </a:p>
        </p:txBody>
      </p:sp>
      <p:sp>
        <p:nvSpPr>
          <p:cNvPr id="14" name="Shape 9"/>
          <p:cNvSpPr/>
          <p:nvPr/>
        </p:nvSpPr>
        <p:spPr>
          <a:xfrm>
            <a:off x="561023" y="4960382"/>
            <a:ext cx="8021955" cy="1670923"/>
          </a:xfrm>
          <a:prstGeom prst="roundRect">
            <a:avLst>
              <a:gd name="adj" fmla="val 8635"/>
            </a:avLst>
          </a:prstGeom>
          <a:solidFill>
            <a:srgbClr val="E8F3E8"/>
          </a:solidFill>
          <a:ln/>
        </p:spPr>
      </p:sp>
      <p:sp>
        <p:nvSpPr>
          <p:cNvPr id="15" name="Shape 10"/>
          <p:cNvSpPr/>
          <p:nvPr/>
        </p:nvSpPr>
        <p:spPr>
          <a:xfrm>
            <a:off x="721281" y="5120640"/>
            <a:ext cx="480893" cy="480893"/>
          </a:xfrm>
          <a:prstGeom prst="roundRect">
            <a:avLst>
              <a:gd name="adj" fmla="val 19012723"/>
            </a:avLst>
          </a:prstGeom>
          <a:solidFill>
            <a:srgbClr val="438951"/>
          </a:solidFill>
          <a:ln/>
        </p:spPr>
      </p:sp>
      <p:pic>
        <p:nvPicPr>
          <p:cNvPr id="16" name="Image 3" descr="preencoded.png"/>
          <p:cNvPicPr>
            <a:picLocks noChangeAspect="1"/>
          </p:cNvPicPr>
          <p:nvPr/>
        </p:nvPicPr>
        <p:blipFill>
          <a:blip r:embed="rId4">
            <a:extLst>
              <a:ext uri="{96DAC541-7B7A-43D3-8B79-37D633B846F1}">
                <asvg:svgBlip xmlns:asvg="http://schemas.microsoft.com/office/drawing/2016/SVG/main" r:embed="rId7"/>
              </a:ext>
            </a:extLst>
          </a:blip>
          <a:stretch>
            <a:fillRect/>
          </a:stretch>
        </p:blipFill>
        <p:spPr>
          <a:xfrm>
            <a:off x="853559" y="5252799"/>
            <a:ext cx="216337" cy="216337"/>
          </a:xfrm>
          <a:prstGeom prst="rect">
            <a:avLst/>
          </a:prstGeom>
        </p:spPr>
      </p:pic>
      <p:sp>
        <p:nvSpPr>
          <p:cNvPr id="17" name="Text 11"/>
          <p:cNvSpPr/>
          <p:nvPr/>
        </p:nvSpPr>
        <p:spPr>
          <a:xfrm>
            <a:off x="721281" y="5714762"/>
            <a:ext cx="4285774" cy="250388"/>
          </a:xfrm>
          <a:prstGeom prst="rect">
            <a:avLst/>
          </a:prstGeom>
          <a:noFill/>
          <a:ln/>
        </p:spPr>
        <p:txBody>
          <a:bodyPr wrap="none" lIns="0" tIns="0" rIns="0" bIns="0" rtlCol="0" anchor="t"/>
          <a:lstStyle/>
          <a:p>
            <a:pPr marL="0" indent="0" algn="l">
              <a:lnSpc>
                <a:spcPts val="1950"/>
              </a:lnSpc>
              <a:buNone/>
            </a:pPr>
            <a:r>
              <a:rPr lang="en-US" sz="1550" b="1" dirty="0">
                <a:solidFill>
                  <a:srgbClr val="405449"/>
                </a:solidFill>
                <a:latin typeface="Fraunces Extra Bold" pitchFamily="34" charset="0"/>
                <a:ea typeface="Fraunces Extra Bold" pitchFamily="34" charset="-122"/>
                <a:cs typeface="Fraunces Extra Bold" pitchFamily="34" charset="-120"/>
              </a:rPr>
              <a:t>Milliy qadriyatlar va madaniyat yuksalishi</a:t>
            </a:r>
            <a:endParaRPr lang="en-US" sz="1550" dirty="0"/>
          </a:p>
        </p:txBody>
      </p:sp>
      <p:sp>
        <p:nvSpPr>
          <p:cNvPr id="18" name="Text 12"/>
          <p:cNvSpPr/>
          <p:nvPr/>
        </p:nvSpPr>
        <p:spPr>
          <a:xfrm>
            <a:off x="721281" y="6033135"/>
            <a:ext cx="7701439" cy="437912"/>
          </a:xfrm>
          <a:prstGeom prst="rect">
            <a:avLst/>
          </a:prstGeom>
          <a:noFill/>
          <a:ln/>
        </p:spPr>
        <p:txBody>
          <a:bodyPr wrap="square" lIns="0" tIns="0" rIns="0" bIns="0" rtlCol="0" anchor="t"/>
          <a:lstStyle/>
          <a:p>
            <a:pPr marL="0" indent="0" algn="l">
              <a:lnSpc>
                <a:spcPts val="1700"/>
              </a:lnSpc>
              <a:buNone/>
            </a:pPr>
            <a:r>
              <a:rPr lang="en-US" sz="1250" dirty="0">
                <a:solidFill>
                  <a:srgbClr val="405449"/>
                </a:solidFill>
                <a:latin typeface="Nobile" pitchFamily="34" charset="0"/>
                <a:ea typeface="Nobile" pitchFamily="34" charset="-122"/>
                <a:cs typeface="Nobile" pitchFamily="34" charset="-120"/>
              </a:rPr>
              <a:t>Mustaqillik yillarida milliy qadriyatlar, urf-odatlar va madaniyat tiklanib, jahon miqyosida Oʻzbekistonning boy madaniy merosi keng tanildi va qadrlanmoqda.</a:t>
            </a:r>
            <a:endParaRPr lang="en-US" sz="1250" dirty="0"/>
          </a:p>
        </p:txBody>
      </p:sp>
    </p:spTree>
    <p:extLst>
      <p:ext uri="{BB962C8B-B14F-4D97-AF65-F5344CB8AC3E}">
        <p14:creationId xmlns:p14="http://schemas.microsoft.com/office/powerpoint/2010/main" val="14386949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1947982" y="440650"/>
            <a:ext cx="7953732" cy="486132"/>
          </a:xfrm>
          <a:prstGeom prst="rect">
            <a:avLst/>
          </a:prstGeom>
          <a:noFill/>
          <a:ln/>
        </p:spPr>
        <p:txBody>
          <a:bodyPr wrap="none" lIns="0" tIns="0" rIns="0" bIns="0" rtlCol="0" anchor="t"/>
          <a:lstStyle/>
          <a:p>
            <a:pPr marL="0" indent="0" algn="l">
              <a:lnSpc>
                <a:spcPts val="3800"/>
              </a:lnSpc>
              <a:buNone/>
            </a:pPr>
            <a:r>
              <a:rPr lang="en-US" sz="3050" b="1" dirty="0">
                <a:solidFill>
                  <a:srgbClr val="3B4540"/>
                </a:solidFill>
                <a:latin typeface="Fraunces Extra Bold" pitchFamily="34" charset="0"/>
                <a:ea typeface="Fraunces Extra Bold" pitchFamily="34" charset="-122"/>
                <a:cs typeface="Fraunces Extra Bold" pitchFamily="34" charset="-120"/>
              </a:rPr>
              <a:t>Mustaqillik davrining yetakchi shaxslari</a:t>
            </a:r>
            <a:endParaRPr lang="en-US" sz="3050" dirty="0"/>
          </a:p>
        </p:txBody>
      </p:sp>
      <p:pic>
        <p:nvPicPr>
          <p:cNvPr id="3" name="Image 0" descr="preencoded.png"/>
          <p:cNvPicPr>
            <a:picLocks noChangeAspect="1"/>
          </p:cNvPicPr>
          <p:nvPr/>
        </p:nvPicPr>
        <p:blipFill>
          <a:blip r:embed="rId3"/>
          <a:stretch>
            <a:fillRect/>
          </a:stretch>
        </p:blipFill>
        <p:spPr>
          <a:xfrm>
            <a:off x="1947982" y="1206818"/>
            <a:ext cx="5177314" cy="5177314"/>
          </a:xfrm>
          <a:prstGeom prst="rect">
            <a:avLst/>
          </a:prstGeom>
        </p:spPr>
      </p:pic>
      <p:sp>
        <p:nvSpPr>
          <p:cNvPr id="4" name="Text 1"/>
          <p:cNvSpPr/>
          <p:nvPr/>
        </p:nvSpPr>
        <p:spPr>
          <a:xfrm>
            <a:off x="1947982" y="6504146"/>
            <a:ext cx="2688312" cy="243007"/>
          </a:xfrm>
          <a:prstGeom prst="rect">
            <a:avLst/>
          </a:prstGeom>
          <a:noFill/>
          <a:ln/>
        </p:spPr>
        <p:txBody>
          <a:bodyPr wrap="none" lIns="0" tIns="0" rIns="0" bIns="0" rtlCol="0" anchor="t"/>
          <a:lstStyle/>
          <a:p>
            <a:pPr marL="0" indent="0" algn="l">
              <a:lnSpc>
                <a:spcPts val="1900"/>
              </a:lnSpc>
              <a:buNone/>
            </a:pPr>
            <a:r>
              <a:rPr lang="en-US" sz="1500" b="1" dirty="0">
                <a:solidFill>
                  <a:srgbClr val="3B4540"/>
                </a:solidFill>
                <a:latin typeface="Fraunces Extra Bold" pitchFamily="34" charset="0"/>
                <a:ea typeface="Fraunces Extra Bold" pitchFamily="34" charset="-122"/>
                <a:cs typeface="Fraunces Extra Bold" pitchFamily="34" charset="-120"/>
              </a:rPr>
              <a:t>Islom Karimov (1991-2016)</a:t>
            </a:r>
            <a:endParaRPr lang="en-US" sz="1500" dirty="0"/>
          </a:p>
        </p:txBody>
      </p:sp>
      <p:sp>
        <p:nvSpPr>
          <p:cNvPr id="5" name="Text 2"/>
          <p:cNvSpPr/>
          <p:nvPr/>
        </p:nvSpPr>
        <p:spPr>
          <a:xfrm>
            <a:off x="1947982" y="6853833"/>
            <a:ext cx="5177314" cy="839153"/>
          </a:xfrm>
          <a:prstGeom prst="rect">
            <a:avLst/>
          </a:prstGeom>
          <a:noFill/>
          <a:ln/>
        </p:spPr>
        <p:txBody>
          <a:bodyPr wrap="square" lIns="0" tIns="0" rIns="0" bIns="0" rtlCol="0" anchor="t"/>
          <a:lstStyle/>
          <a:p>
            <a:pPr marL="0" indent="0" algn="l">
              <a:lnSpc>
                <a:spcPts val="1650"/>
              </a:lnSpc>
              <a:buNone/>
            </a:pPr>
            <a:r>
              <a:rPr lang="en-US" sz="1200" dirty="0">
                <a:solidFill>
                  <a:srgbClr val="405449"/>
                </a:solidFill>
                <a:latin typeface="Nobile" pitchFamily="34" charset="0"/>
                <a:ea typeface="Nobile" pitchFamily="34" charset="-122"/>
                <a:cs typeface="Nobile" pitchFamily="34" charset="-120"/>
              </a:rPr>
              <a:t>Oʻzbekistonning birinchi Prezidenti sifatida mustaqillikning dastlabki ogʻir yillarida mamlakatni boshqargan. Uning rahbarligida mustahkam davlat poydevori yaratildi, tinchlik va barqarorlik taʼminlandi.</a:t>
            </a:r>
            <a:endParaRPr lang="en-US" sz="1200" dirty="0"/>
          </a:p>
        </p:txBody>
      </p:sp>
      <p:pic>
        <p:nvPicPr>
          <p:cNvPr id="6" name="Image 1" descr="preencoded.png"/>
          <p:cNvPicPr>
            <a:picLocks noChangeAspect="1"/>
          </p:cNvPicPr>
          <p:nvPr/>
        </p:nvPicPr>
        <p:blipFill>
          <a:blip r:embed="rId4"/>
          <a:stretch>
            <a:fillRect/>
          </a:stretch>
        </p:blipFill>
        <p:spPr>
          <a:xfrm>
            <a:off x="7512487" y="1206818"/>
            <a:ext cx="5177314" cy="5177314"/>
          </a:xfrm>
          <a:prstGeom prst="rect">
            <a:avLst/>
          </a:prstGeom>
        </p:spPr>
      </p:pic>
      <p:sp>
        <p:nvSpPr>
          <p:cNvPr id="7" name="Text 3"/>
          <p:cNvSpPr/>
          <p:nvPr/>
        </p:nvSpPr>
        <p:spPr>
          <a:xfrm>
            <a:off x="7512487" y="6504146"/>
            <a:ext cx="4458176" cy="243007"/>
          </a:xfrm>
          <a:prstGeom prst="rect">
            <a:avLst/>
          </a:prstGeom>
          <a:noFill/>
          <a:ln/>
        </p:spPr>
        <p:txBody>
          <a:bodyPr wrap="none" lIns="0" tIns="0" rIns="0" bIns="0" rtlCol="0" anchor="t"/>
          <a:lstStyle/>
          <a:p>
            <a:pPr marL="0" indent="0" algn="l">
              <a:lnSpc>
                <a:spcPts val="1900"/>
              </a:lnSpc>
              <a:buNone/>
            </a:pPr>
            <a:r>
              <a:rPr lang="en-US" sz="1500" b="1" dirty="0">
                <a:solidFill>
                  <a:srgbClr val="3B4540"/>
                </a:solidFill>
                <a:latin typeface="Fraunces Extra Bold" pitchFamily="34" charset="0"/>
                <a:ea typeface="Fraunces Extra Bold" pitchFamily="34" charset="-122"/>
                <a:cs typeface="Fraunces Extra Bold" pitchFamily="34" charset="-120"/>
              </a:rPr>
              <a:t>Shavkat Mirziyoyev (2016-yildan hozirgacha)</a:t>
            </a:r>
            <a:endParaRPr lang="en-US" sz="1500" dirty="0"/>
          </a:p>
        </p:txBody>
      </p:sp>
      <p:sp>
        <p:nvSpPr>
          <p:cNvPr id="8" name="Text 4"/>
          <p:cNvSpPr/>
          <p:nvPr/>
        </p:nvSpPr>
        <p:spPr>
          <a:xfrm>
            <a:off x="7512487" y="6853833"/>
            <a:ext cx="5177314" cy="629364"/>
          </a:xfrm>
          <a:prstGeom prst="rect">
            <a:avLst/>
          </a:prstGeom>
          <a:noFill/>
          <a:ln/>
        </p:spPr>
        <p:txBody>
          <a:bodyPr wrap="square" lIns="0" tIns="0" rIns="0" bIns="0" rtlCol="0" anchor="t"/>
          <a:lstStyle/>
          <a:p>
            <a:pPr marL="0" indent="0" algn="l">
              <a:lnSpc>
                <a:spcPts val="1650"/>
              </a:lnSpc>
              <a:buNone/>
            </a:pPr>
            <a:r>
              <a:rPr lang="en-US" sz="1200" dirty="0">
                <a:solidFill>
                  <a:srgbClr val="405449"/>
                </a:solidFill>
                <a:latin typeface="Nobile" pitchFamily="34" charset="0"/>
                <a:ea typeface="Nobile" pitchFamily="34" charset="-122"/>
                <a:cs typeface="Nobile" pitchFamily="34" charset="-120"/>
              </a:rPr>
              <a:t>2016 yildan boshlab mamlakatda keng koʻlamli islohotlar, ochiqlik va konstruktiv tashqi siyosat olib borilmoqda. Uning davrida Oʻzbekiston yangi taraqqiyot bosqichiga qadam qoʻydi.</a:t>
            </a:r>
            <a:endParaRPr lang="en-US" sz="1200" dirty="0"/>
          </a:p>
        </p:txBody>
      </p:sp>
    </p:spTree>
    <p:extLst>
      <p:ext uri="{BB962C8B-B14F-4D97-AF65-F5344CB8AC3E}">
        <p14:creationId xmlns:p14="http://schemas.microsoft.com/office/powerpoint/2010/main" val="12921343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60095" y="744974"/>
            <a:ext cx="10138648" cy="678656"/>
          </a:xfrm>
          <a:prstGeom prst="rect">
            <a:avLst/>
          </a:prstGeom>
          <a:noFill/>
          <a:ln/>
        </p:spPr>
        <p:txBody>
          <a:bodyPr wrap="none" lIns="0" tIns="0" rIns="0" bIns="0" rtlCol="0" anchor="t"/>
          <a:lstStyle/>
          <a:p>
            <a:pPr marL="0" indent="0" algn="l">
              <a:lnSpc>
                <a:spcPts val="5300"/>
              </a:lnSpc>
              <a:buNone/>
            </a:pPr>
            <a:r>
              <a:rPr lang="en-US" sz="4250" b="1" dirty="0">
                <a:solidFill>
                  <a:srgbClr val="3B4540"/>
                </a:solidFill>
                <a:latin typeface="Fraunces Extra Bold" pitchFamily="34" charset="0"/>
                <a:ea typeface="Fraunces Extra Bold" pitchFamily="34" charset="-122"/>
                <a:cs typeface="Fraunces Extra Bold" pitchFamily="34" charset="-120"/>
              </a:rPr>
              <a:t>Iqtisodiy o‘sish va infratuzilma rivoji</a:t>
            </a:r>
            <a:endParaRPr lang="en-US" sz="4250" dirty="0"/>
          </a:p>
        </p:txBody>
      </p:sp>
      <p:pic>
        <p:nvPicPr>
          <p:cNvPr id="3" name="Image 0" descr="preencoded.png"/>
          <p:cNvPicPr>
            <a:picLocks noChangeAspect="1"/>
          </p:cNvPicPr>
          <p:nvPr/>
        </p:nvPicPr>
        <p:blipFill>
          <a:blip r:embed="rId3"/>
          <a:stretch>
            <a:fillRect/>
          </a:stretch>
        </p:blipFill>
        <p:spPr>
          <a:xfrm>
            <a:off x="760095" y="1839397"/>
            <a:ext cx="4196715" cy="2593658"/>
          </a:xfrm>
          <a:prstGeom prst="rect">
            <a:avLst/>
          </a:prstGeom>
        </p:spPr>
      </p:pic>
      <p:sp>
        <p:nvSpPr>
          <p:cNvPr id="4" name="Text 1"/>
          <p:cNvSpPr/>
          <p:nvPr/>
        </p:nvSpPr>
        <p:spPr>
          <a:xfrm>
            <a:off x="760095" y="4640937"/>
            <a:ext cx="4196715" cy="678656"/>
          </a:xfrm>
          <a:prstGeom prst="rect">
            <a:avLst/>
          </a:prstGeom>
          <a:noFill/>
          <a:ln/>
        </p:spPr>
        <p:txBody>
          <a:bodyPr wrap="square" lIns="0" tIns="0" rIns="0" bIns="0" rtlCol="0" anchor="t"/>
          <a:lstStyle/>
          <a:p>
            <a:pPr marL="0" indent="0" algn="l">
              <a:lnSpc>
                <a:spcPts val="2650"/>
              </a:lnSpc>
              <a:buNone/>
            </a:pPr>
            <a:r>
              <a:rPr lang="en-US" sz="2100" b="1" dirty="0">
                <a:solidFill>
                  <a:srgbClr val="405449"/>
                </a:solidFill>
                <a:latin typeface="Fraunces Extra Bold" pitchFamily="34" charset="0"/>
                <a:ea typeface="Fraunces Extra Bold" pitchFamily="34" charset="-122"/>
                <a:cs typeface="Fraunces Extra Bold" pitchFamily="34" charset="-120"/>
              </a:rPr>
              <a:t>Sanoat gigantlari tashkil etilishi</a:t>
            </a:r>
            <a:endParaRPr lang="en-US" sz="2100" dirty="0"/>
          </a:p>
        </p:txBody>
      </p:sp>
      <p:sp>
        <p:nvSpPr>
          <p:cNvPr id="5" name="Text 2"/>
          <p:cNvSpPr/>
          <p:nvPr/>
        </p:nvSpPr>
        <p:spPr>
          <a:xfrm>
            <a:off x="760095" y="5444252"/>
            <a:ext cx="4196715" cy="1700213"/>
          </a:xfrm>
          <a:prstGeom prst="rect">
            <a:avLst/>
          </a:prstGeom>
          <a:noFill/>
          <a:ln/>
        </p:spPr>
        <p:txBody>
          <a:bodyPr wrap="square" lIns="0" tIns="0" rIns="0" bIns="0" rtlCol="0" anchor="t"/>
          <a:lstStyle/>
          <a:p>
            <a:pPr marL="0" indent="0" algn="l">
              <a:lnSpc>
                <a:spcPts val="2650"/>
              </a:lnSpc>
              <a:buNone/>
            </a:pPr>
            <a:r>
              <a:rPr lang="en-US" sz="1700" dirty="0">
                <a:solidFill>
                  <a:srgbClr val="405449"/>
                </a:solidFill>
                <a:latin typeface="Nobile" pitchFamily="34" charset="0"/>
                <a:ea typeface="Nobile" pitchFamily="34" charset="-122"/>
                <a:cs typeface="Nobile" pitchFamily="34" charset="-120"/>
              </a:rPr>
              <a:t>1996 yilda Andijonda “UzDEUAVTO” zavodining ishga tushirilishi avtomobilsozlik sanoatining rivojlanishiga asos soldi va mamlakat iqtisodiyotiga ulkan hissa qoʻshdi.</a:t>
            </a:r>
            <a:endParaRPr lang="en-US" sz="1700" dirty="0"/>
          </a:p>
        </p:txBody>
      </p:sp>
      <p:pic>
        <p:nvPicPr>
          <p:cNvPr id="6" name="Image 1" descr="preencoded.png"/>
          <p:cNvPicPr>
            <a:picLocks noChangeAspect="1"/>
          </p:cNvPicPr>
          <p:nvPr/>
        </p:nvPicPr>
        <p:blipFill>
          <a:blip r:embed="rId4"/>
          <a:stretch>
            <a:fillRect/>
          </a:stretch>
        </p:blipFill>
        <p:spPr>
          <a:xfrm>
            <a:off x="5216723" y="1839397"/>
            <a:ext cx="4196834" cy="2593777"/>
          </a:xfrm>
          <a:prstGeom prst="rect">
            <a:avLst/>
          </a:prstGeom>
        </p:spPr>
      </p:pic>
      <p:sp>
        <p:nvSpPr>
          <p:cNvPr id="7" name="Text 3"/>
          <p:cNvSpPr/>
          <p:nvPr/>
        </p:nvSpPr>
        <p:spPr>
          <a:xfrm>
            <a:off x="5216723" y="4641056"/>
            <a:ext cx="4196834" cy="678656"/>
          </a:xfrm>
          <a:prstGeom prst="rect">
            <a:avLst/>
          </a:prstGeom>
          <a:noFill/>
          <a:ln/>
        </p:spPr>
        <p:txBody>
          <a:bodyPr wrap="square" lIns="0" tIns="0" rIns="0" bIns="0" rtlCol="0" anchor="t"/>
          <a:lstStyle/>
          <a:p>
            <a:pPr marL="0" indent="0" algn="l">
              <a:lnSpc>
                <a:spcPts val="2650"/>
              </a:lnSpc>
              <a:buNone/>
            </a:pPr>
            <a:r>
              <a:rPr lang="en-US" sz="2100" b="1" dirty="0">
                <a:solidFill>
                  <a:srgbClr val="405449"/>
                </a:solidFill>
                <a:latin typeface="Fraunces Extra Bold" pitchFamily="34" charset="0"/>
                <a:ea typeface="Fraunces Extra Bold" pitchFamily="34" charset="-122"/>
                <a:cs typeface="Fraunces Extra Bold" pitchFamily="34" charset="-120"/>
              </a:rPr>
              <a:t>Energetika va qishloq xoʻjaligidagi yutuqlar</a:t>
            </a:r>
            <a:endParaRPr lang="en-US" sz="2100" dirty="0"/>
          </a:p>
        </p:txBody>
      </p:sp>
      <p:sp>
        <p:nvSpPr>
          <p:cNvPr id="8" name="Text 4"/>
          <p:cNvSpPr/>
          <p:nvPr/>
        </p:nvSpPr>
        <p:spPr>
          <a:xfrm>
            <a:off x="5216723" y="5444371"/>
            <a:ext cx="4196834" cy="2040255"/>
          </a:xfrm>
          <a:prstGeom prst="rect">
            <a:avLst/>
          </a:prstGeom>
          <a:noFill/>
          <a:ln/>
        </p:spPr>
        <p:txBody>
          <a:bodyPr wrap="square" lIns="0" tIns="0" rIns="0" bIns="0" rtlCol="0" anchor="t"/>
          <a:lstStyle/>
          <a:p>
            <a:pPr marL="0" indent="0" algn="l">
              <a:lnSpc>
                <a:spcPts val="2650"/>
              </a:lnSpc>
              <a:buNone/>
            </a:pPr>
            <a:r>
              <a:rPr lang="en-US" sz="1700" dirty="0">
                <a:solidFill>
                  <a:srgbClr val="405449"/>
                </a:solidFill>
                <a:latin typeface="Nobile" pitchFamily="34" charset="0"/>
                <a:ea typeface="Nobile" pitchFamily="34" charset="-122"/>
                <a:cs typeface="Nobile" pitchFamily="34" charset="-120"/>
              </a:rPr>
              <a:t>2024 yilga kelib Oʻzbekiston avtomobilsozlik, energetika va qishloq xoʻjaligi sohalarida sezilarli yutuqlarga erishdi. Qayta tiklanuvchi energiya manbalari va innovatsion qishloq xoʻjaligi texnologiyalari joriy etilmoqda.</a:t>
            </a:r>
            <a:endParaRPr lang="en-US" sz="1700" dirty="0"/>
          </a:p>
        </p:txBody>
      </p:sp>
      <p:pic>
        <p:nvPicPr>
          <p:cNvPr id="9" name="Image 2" descr="preencoded.png"/>
          <p:cNvPicPr>
            <a:picLocks noChangeAspect="1"/>
          </p:cNvPicPr>
          <p:nvPr/>
        </p:nvPicPr>
        <p:blipFill>
          <a:blip r:embed="rId5"/>
          <a:stretch>
            <a:fillRect/>
          </a:stretch>
        </p:blipFill>
        <p:spPr>
          <a:xfrm>
            <a:off x="9673471" y="1839397"/>
            <a:ext cx="4196715" cy="2593658"/>
          </a:xfrm>
          <a:prstGeom prst="rect">
            <a:avLst/>
          </a:prstGeom>
        </p:spPr>
      </p:pic>
      <p:sp>
        <p:nvSpPr>
          <p:cNvPr id="10" name="Text 5"/>
          <p:cNvSpPr/>
          <p:nvPr/>
        </p:nvSpPr>
        <p:spPr>
          <a:xfrm>
            <a:off x="9673471" y="4640937"/>
            <a:ext cx="4196715" cy="678656"/>
          </a:xfrm>
          <a:prstGeom prst="rect">
            <a:avLst/>
          </a:prstGeom>
          <a:noFill/>
          <a:ln/>
        </p:spPr>
        <p:txBody>
          <a:bodyPr wrap="square" lIns="0" tIns="0" rIns="0" bIns="0" rtlCol="0" anchor="t"/>
          <a:lstStyle/>
          <a:p>
            <a:pPr marL="0" indent="0" algn="l">
              <a:lnSpc>
                <a:spcPts val="2650"/>
              </a:lnSpc>
              <a:buNone/>
            </a:pPr>
            <a:r>
              <a:rPr lang="en-US" sz="2100" b="1" dirty="0">
                <a:solidFill>
                  <a:srgbClr val="405449"/>
                </a:solidFill>
                <a:latin typeface="Fraunces Extra Bold" pitchFamily="34" charset="0"/>
                <a:ea typeface="Fraunces Extra Bold" pitchFamily="34" charset="-122"/>
                <a:cs typeface="Fraunces Extra Bold" pitchFamily="34" charset="-120"/>
              </a:rPr>
              <a:t>Yangi sanoat zonalari va investitsiyalar</a:t>
            </a:r>
            <a:endParaRPr lang="en-US" sz="2100" dirty="0"/>
          </a:p>
        </p:txBody>
      </p:sp>
      <p:sp>
        <p:nvSpPr>
          <p:cNvPr id="11" name="Text 6"/>
          <p:cNvSpPr/>
          <p:nvPr/>
        </p:nvSpPr>
        <p:spPr>
          <a:xfrm>
            <a:off x="9673471" y="5444252"/>
            <a:ext cx="4196715" cy="2040255"/>
          </a:xfrm>
          <a:prstGeom prst="rect">
            <a:avLst/>
          </a:prstGeom>
          <a:noFill/>
          <a:ln/>
        </p:spPr>
        <p:txBody>
          <a:bodyPr wrap="square" lIns="0" tIns="0" rIns="0" bIns="0" rtlCol="0" anchor="t"/>
          <a:lstStyle/>
          <a:p>
            <a:pPr marL="0" indent="0" algn="l">
              <a:lnSpc>
                <a:spcPts val="2650"/>
              </a:lnSpc>
              <a:buNone/>
            </a:pPr>
            <a:r>
              <a:rPr lang="en-US" sz="1700" dirty="0">
                <a:solidFill>
                  <a:srgbClr val="405449"/>
                </a:solidFill>
                <a:latin typeface="Nobile" pitchFamily="34" charset="0"/>
                <a:ea typeface="Nobile" pitchFamily="34" charset="-122"/>
                <a:cs typeface="Nobile" pitchFamily="34" charset="-120"/>
              </a:rPr>
              <a:t>Mamlakat boʻylab koʻplab sanoat zonalari tashkil etildi va xorijiy investitsiyalar jalb qilindi. Bu esa iqtisodiyotni diversifikatsiya qilish, yangi ish oʻrinlari yaratish va eksport salohiyatini oshirishga xizmat qilmoqda.</a:t>
            </a:r>
            <a:endParaRPr lang="en-US" sz="1700" dirty="0"/>
          </a:p>
        </p:txBody>
      </p:sp>
    </p:spTree>
    <p:extLst>
      <p:ext uri="{BB962C8B-B14F-4D97-AF65-F5344CB8AC3E}">
        <p14:creationId xmlns:p14="http://schemas.microsoft.com/office/powerpoint/2010/main" val="5095121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601266" y="1394579"/>
            <a:ext cx="7941469" cy="1073468"/>
          </a:xfrm>
          <a:prstGeom prst="rect">
            <a:avLst/>
          </a:prstGeom>
          <a:noFill/>
          <a:ln/>
        </p:spPr>
        <p:txBody>
          <a:bodyPr wrap="square" lIns="0" tIns="0" rIns="0" bIns="0" rtlCol="0" anchor="t"/>
          <a:lstStyle/>
          <a:p>
            <a:pPr marL="0" indent="0" algn="l">
              <a:lnSpc>
                <a:spcPts val="4200"/>
              </a:lnSpc>
              <a:buNone/>
            </a:pPr>
            <a:r>
              <a:rPr lang="en-US" sz="3350" b="1" dirty="0">
                <a:solidFill>
                  <a:srgbClr val="3B4540"/>
                </a:solidFill>
                <a:latin typeface="Fraunces Extra Bold" pitchFamily="34" charset="0"/>
                <a:ea typeface="Fraunces Extra Bold" pitchFamily="34" charset="-122"/>
                <a:cs typeface="Fraunces Extra Bold" pitchFamily="34" charset="-120"/>
              </a:rPr>
              <a:t>Xalqaro maydondagi o‘rni va hamkorlik</a:t>
            </a:r>
            <a:endParaRPr lang="en-US" sz="3350" dirty="0"/>
          </a:p>
        </p:txBody>
      </p:sp>
      <p:sp>
        <p:nvSpPr>
          <p:cNvPr id="4" name="Text 1"/>
          <p:cNvSpPr/>
          <p:nvPr/>
        </p:nvSpPr>
        <p:spPr>
          <a:xfrm>
            <a:off x="858917" y="2809518"/>
            <a:ext cx="7683817" cy="482918"/>
          </a:xfrm>
          <a:prstGeom prst="rect">
            <a:avLst/>
          </a:prstGeom>
          <a:noFill/>
          <a:ln/>
        </p:spPr>
        <p:txBody>
          <a:bodyPr wrap="square" lIns="0" tIns="0" rIns="0" bIns="0" rtlCol="0" anchor="t"/>
          <a:lstStyle/>
          <a:p>
            <a:pPr marL="0" indent="0" algn="l">
              <a:lnSpc>
                <a:spcPts val="1900"/>
              </a:lnSpc>
              <a:buNone/>
            </a:pPr>
            <a:r>
              <a:rPr lang="en-US" sz="1350" dirty="0">
                <a:solidFill>
                  <a:srgbClr val="405449"/>
                </a:solidFill>
                <a:latin typeface="Nobile" pitchFamily="34" charset="0"/>
                <a:ea typeface="Nobile" pitchFamily="34" charset="-122"/>
                <a:cs typeface="Nobile" pitchFamily="34" charset="-120"/>
              </a:rPr>
              <a:t>Oʻzbekiston mintaqaviy va global xavfsizlik, barqarorlikni taʼminlashda faol ishtirok etib, xalqaro hamjamiyatning masʼuliyatli aʼzosi sifatida oʻzini namoyon etmoqda.</a:t>
            </a:r>
            <a:endParaRPr lang="en-US" sz="1350" dirty="0"/>
          </a:p>
        </p:txBody>
      </p:sp>
      <p:sp>
        <p:nvSpPr>
          <p:cNvPr id="5" name="Shape 2"/>
          <p:cNvSpPr/>
          <p:nvPr/>
        </p:nvSpPr>
        <p:spPr>
          <a:xfrm>
            <a:off x="601266" y="2663190"/>
            <a:ext cx="22860" cy="775573"/>
          </a:xfrm>
          <a:prstGeom prst="rect">
            <a:avLst/>
          </a:prstGeom>
          <a:solidFill>
            <a:srgbClr val="438951"/>
          </a:solidFill>
          <a:ln/>
        </p:spPr>
      </p:sp>
      <p:pic>
        <p:nvPicPr>
          <p:cNvPr id="6" name="Image 1"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65678" y="3590330"/>
            <a:ext cx="257651" cy="257651"/>
          </a:xfrm>
          <a:prstGeom prst="rect">
            <a:avLst/>
          </a:prstGeom>
        </p:spPr>
      </p:pic>
      <p:sp>
        <p:nvSpPr>
          <p:cNvPr id="7" name="Text 3"/>
          <p:cNvSpPr/>
          <p:nvPr/>
        </p:nvSpPr>
        <p:spPr>
          <a:xfrm>
            <a:off x="1159431" y="3585091"/>
            <a:ext cx="4828818" cy="268486"/>
          </a:xfrm>
          <a:prstGeom prst="rect">
            <a:avLst/>
          </a:prstGeom>
          <a:noFill/>
          <a:ln/>
        </p:spPr>
        <p:txBody>
          <a:bodyPr wrap="none" lIns="0" tIns="0" rIns="0" bIns="0" rtlCol="0" anchor="t"/>
          <a:lstStyle/>
          <a:p>
            <a:pPr marL="0" indent="0" algn="l">
              <a:lnSpc>
                <a:spcPts val="2100"/>
              </a:lnSpc>
              <a:buNone/>
            </a:pPr>
            <a:r>
              <a:rPr lang="en-US" sz="1650" b="1" dirty="0">
                <a:solidFill>
                  <a:srgbClr val="405449"/>
                </a:solidFill>
                <a:latin typeface="Fraunces Extra Bold" pitchFamily="34" charset="0"/>
                <a:ea typeface="Fraunces Extra Bold" pitchFamily="34" charset="-122"/>
                <a:cs typeface="Fraunces Extra Bold" pitchFamily="34" charset="-120"/>
              </a:rPr>
              <a:t>Shanxay Hamkorlik Tashkilotiga aʼzo (2001)</a:t>
            </a:r>
            <a:endParaRPr lang="en-US" sz="1650" dirty="0"/>
          </a:p>
        </p:txBody>
      </p:sp>
      <p:sp>
        <p:nvSpPr>
          <p:cNvPr id="8" name="Text 4"/>
          <p:cNvSpPr/>
          <p:nvPr/>
        </p:nvSpPr>
        <p:spPr>
          <a:xfrm>
            <a:off x="1159431" y="3931563"/>
            <a:ext cx="7383304" cy="482918"/>
          </a:xfrm>
          <a:prstGeom prst="rect">
            <a:avLst/>
          </a:prstGeom>
          <a:noFill/>
          <a:ln/>
        </p:spPr>
        <p:txBody>
          <a:bodyPr wrap="square" lIns="0" tIns="0" rIns="0" bIns="0" rtlCol="0" anchor="t"/>
          <a:lstStyle/>
          <a:p>
            <a:pPr marL="0" indent="0" algn="l">
              <a:lnSpc>
                <a:spcPts val="1900"/>
              </a:lnSpc>
              <a:buNone/>
            </a:pPr>
            <a:r>
              <a:rPr lang="en-US" sz="1350" dirty="0">
                <a:solidFill>
                  <a:srgbClr val="405449"/>
                </a:solidFill>
                <a:latin typeface="Nobile" pitchFamily="34" charset="0"/>
                <a:ea typeface="Nobile" pitchFamily="34" charset="-122"/>
                <a:cs typeface="Nobile" pitchFamily="34" charset="-120"/>
              </a:rPr>
              <a:t>Oʻzbekistonning ShHTga qoʻshilishi mintaqaviy xavfsizlik, iqtisodiy hamkorlik va madaniy aloqalarni mustahkamlashda muhim ahamiyat kasb etdi.</a:t>
            </a:r>
            <a:endParaRPr lang="en-US" sz="1350" dirty="0"/>
          </a:p>
        </p:txBody>
      </p:sp>
      <p:pic>
        <p:nvPicPr>
          <p:cNvPr id="9" name="Image 2"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65678" y="4679871"/>
            <a:ext cx="257651" cy="257651"/>
          </a:xfrm>
          <a:prstGeom prst="rect">
            <a:avLst/>
          </a:prstGeom>
        </p:spPr>
      </p:pic>
      <p:sp>
        <p:nvSpPr>
          <p:cNvPr id="10" name="Text 5"/>
          <p:cNvSpPr/>
          <p:nvPr/>
        </p:nvSpPr>
        <p:spPr>
          <a:xfrm>
            <a:off x="1159431" y="4674632"/>
            <a:ext cx="4985504" cy="268486"/>
          </a:xfrm>
          <a:prstGeom prst="rect">
            <a:avLst/>
          </a:prstGeom>
          <a:noFill/>
          <a:ln/>
        </p:spPr>
        <p:txBody>
          <a:bodyPr wrap="none" lIns="0" tIns="0" rIns="0" bIns="0" rtlCol="0" anchor="t"/>
          <a:lstStyle/>
          <a:p>
            <a:pPr marL="0" indent="0" algn="l">
              <a:lnSpc>
                <a:spcPts val="2100"/>
              </a:lnSpc>
              <a:buNone/>
            </a:pPr>
            <a:r>
              <a:rPr lang="en-US" sz="1650" b="1" dirty="0">
                <a:solidFill>
                  <a:srgbClr val="405449"/>
                </a:solidFill>
                <a:latin typeface="Fraunces Extra Bold" pitchFamily="34" charset="0"/>
                <a:ea typeface="Fraunces Extra Bold" pitchFamily="34" charset="-122"/>
                <a:cs typeface="Fraunces Extra Bold" pitchFamily="34" charset="-120"/>
              </a:rPr>
              <a:t>Yevropa Ittifoqida kuzatuvchi maqomi (2020)</a:t>
            </a:r>
            <a:endParaRPr lang="en-US" sz="1650" dirty="0"/>
          </a:p>
        </p:txBody>
      </p:sp>
      <p:sp>
        <p:nvSpPr>
          <p:cNvPr id="11" name="Text 6"/>
          <p:cNvSpPr/>
          <p:nvPr/>
        </p:nvSpPr>
        <p:spPr>
          <a:xfrm>
            <a:off x="1159431" y="5021104"/>
            <a:ext cx="7383304" cy="482918"/>
          </a:xfrm>
          <a:prstGeom prst="rect">
            <a:avLst/>
          </a:prstGeom>
          <a:noFill/>
          <a:ln/>
        </p:spPr>
        <p:txBody>
          <a:bodyPr wrap="square" lIns="0" tIns="0" rIns="0" bIns="0" rtlCol="0" anchor="t"/>
          <a:lstStyle/>
          <a:p>
            <a:pPr marL="0" indent="0" algn="l">
              <a:lnSpc>
                <a:spcPts val="1900"/>
              </a:lnSpc>
              <a:buNone/>
            </a:pPr>
            <a:r>
              <a:rPr lang="en-US" sz="1350" dirty="0">
                <a:solidFill>
                  <a:srgbClr val="405449"/>
                </a:solidFill>
                <a:latin typeface="Nobile" pitchFamily="34" charset="0"/>
                <a:ea typeface="Nobile" pitchFamily="34" charset="-122"/>
                <a:cs typeface="Nobile" pitchFamily="34" charset="-120"/>
              </a:rPr>
              <a:t>Yevropa Ittifoqida kuzatuvchi maqomini olish, Oʻzbekistonning Gʻarb davlatlari bilan savdo-iqtisodiy va siyosiy aloqalarini kengaytirishga imkon berdi.</a:t>
            </a:r>
            <a:endParaRPr lang="en-US" sz="1350" dirty="0"/>
          </a:p>
        </p:txBody>
      </p:sp>
      <p:pic>
        <p:nvPicPr>
          <p:cNvPr id="12" name="Image 3"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65678" y="5769412"/>
            <a:ext cx="257651" cy="257651"/>
          </a:xfrm>
          <a:prstGeom prst="rect">
            <a:avLst/>
          </a:prstGeom>
        </p:spPr>
      </p:pic>
      <p:sp>
        <p:nvSpPr>
          <p:cNvPr id="13" name="Text 7"/>
          <p:cNvSpPr/>
          <p:nvPr/>
        </p:nvSpPr>
        <p:spPr>
          <a:xfrm>
            <a:off x="1159431" y="5764173"/>
            <a:ext cx="2147292" cy="268486"/>
          </a:xfrm>
          <a:prstGeom prst="rect">
            <a:avLst/>
          </a:prstGeom>
          <a:noFill/>
          <a:ln/>
        </p:spPr>
        <p:txBody>
          <a:bodyPr wrap="none" lIns="0" tIns="0" rIns="0" bIns="0" rtlCol="0" anchor="t"/>
          <a:lstStyle/>
          <a:p>
            <a:pPr marL="0" indent="0" algn="l">
              <a:lnSpc>
                <a:spcPts val="2100"/>
              </a:lnSpc>
              <a:buNone/>
            </a:pPr>
            <a:r>
              <a:rPr lang="en-US" sz="1650" b="1" dirty="0">
                <a:solidFill>
                  <a:srgbClr val="405449"/>
                </a:solidFill>
                <a:latin typeface="Fraunces Extra Bold" pitchFamily="34" charset="0"/>
                <a:ea typeface="Fraunces Extra Bold" pitchFamily="34" charset="-122"/>
                <a:cs typeface="Fraunces Extra Bold" pitchFamily="34" charset="-120"/>
              </a:rPr>
              <a:t>Faol tashqi siyosat</a:t>
            </a:r>
            <a:endParaRPr lang="en-US" sz="1650" dirty="0"/>
          </a:p>
        </p:txBody>
      </p:sp>
      <p:sp>
        <p:nvSpPr>
          <p:cNvPr id="14" name="Text 8"/>
          <p:cNvSpPr/>
          <p:nvPr/>
        </p:nvSpPr>
        <p:spPr>
          <a:xfrm>
            <a:off x="1159431" y="6110645"/>
            <a:ext cx="7383304" cy="724376"/>
          </a:xfrm>
          <a:prstGeom prst="rect">
            <a:avLst/>
          </a:prstGeom>
          <a:noFill/>
          <a:ln/>
        </p:spPr>
        <p:txBody>
          <a:bodyPr wrap="square" lIns="0" tIns="0" rIns="0" bIns="0" rtlCol="0" anchor="t"/>
          <a:lstStyle/>
          <a:p>
            <a:pPr marL="0" indent="0" algn="l">
              <a:lnSpc>
                <a:spcPts val="1900"/>
              </a:lnSpc>
              <a:buNone/>
            </a:pPr>
            <a:r>
              <a:rPr lang="en-US" sz="1350" dirty="0">
                <a:solidFill>
                  <a:srgbClr val="405449"/>
                </a:solidFill>
                <a:latin typeface="Nobile" pitchFamily="34" charset="0"/>
                <a:ea typeface="Nobile" pitchFamily="34" charset="-122"/>
                <a:cs typeface="Nobile" pitchFamily="34" charset="-120"/>
              </a:rPr>
              <a:t>Mamlakat mintaqaviy va global siyosatda faol ishtirok etib, qoʻshni davlatlar bilan doʻstona munosabatlarni mustahkamlash, xalqaro tinchlik va xavfsizlikni taʼminlashga oʻz hissasini qoʻshmoqda.</a:t>
            </a:r>
            <a:endParaRPr lang="en-US" sz="1350" dirty="0"/>
          </a:p>
        </p:txBody>
      </p:sp>
    </p:spTree>
    <p:extLst>
      <p:ext uri="{BB962C8B-B14F-4D97-AF65-F5344CB8AC3E}">
        <p14:creationId xmlns:p14="http://schemas.microsoft.com/office/powerpoint/2010/main" val="12167800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76526" y="634484"/>
            <a:ext cx="13077349" cy="1386602"/>
          </a:xfrm>
          <a:prstGeom prst="rect">
            <a:avLst/>
          </a:prstGeom>
          <a:noFill/>
          <a:ln/>
        </p:spPr>
        <p:txBody>
          <a:bodyPr wrap="square" lIns="0" tIns="0" rIns="0" bIns="0" rtlCol="0" anchor="t"/>
          <a:lstStyle/>
          <a:p>
            <a:pPr marL="0" indent="0" algn="l">
              <a:lnSpc>
                <a:spcPts val="5450"/>
              </a:lnSpc>
              <a:buNone/>
            </a:pPr>
            <a:r>
              <a:rPr lang="en-US" sz="4350" b="1" dirty="0">
                <a:solidFill>
                  <a:srgbClr val="3B4540"/>
                </a:solidFill>
                <a:latin typeface="Fraunces Extra Bold" pitchFamily="34" charset="0"/>
                <a:ea typeface="Fraunces Extra Bold" pitchFamily="34" charset="-122"/>
                <a:cs typeface="Fraunces Extra Bold" pitchFamily="34" charset="-120"/>
              </a:rPr>
              <a:t>Mustaqillik bayramining ahamiyati va ramziy maʼnosi</a:t>
            </a:r>
            <a:endParaRPr lang="en-US" sz="4350" dirty="0"/>
          </a:p>
        </p:txBody>
      </p:sp>
      <p:sp>
        <p:nvSpPr>
          <p:cNvPr id="3" name="Text 1"/>
          <p:cNvSpPr/>
          <p:nvPr/>
        </p:nvSpPr>
        <p:spPr>
          <a:xfrm>
            <a:off x="776526" y="4086701"/>
            <a:ext cx="3806428" cy="693420"/>
          </a:xfrm>
          <a:prstGeom prst="rect">
            <a:avLst/>
          </a:prstGeom>
          <a:noFill/>
          <a:ln/>
        </p:spPr>
        <p:txBody>
          <a:bodyPr wrap="square" lIns="0" tIns="0" rIns="0" bIns="0" rtlCol="0" anchor="t"/>
          <a:lstStyle/>
          <a:p>
            <a:pPr marL="0" indent="0" algn="r">
              <a:lnSpc>
                <a:spcPts val="2700"/>
              </a:lnSpc>
              <a:buNone/>
            </a:pPr>
            <a:r>
              <a:rPr lang="en-US" sz="2150" b="1" dirty="0">
                <a:solidFill>
                  <a:srgbClr val="405449"/>
                </a:solidFill>
                <a:latin typeface="Fraunces Extra Bold" pitchFamily="34" charset="0"/>
                <a:ea typeface="Fraunces Extra Bold" pitchFamily="34" charset="-122"/>
                <a:cs typeface="Fraunces Extra Bold" pitchFamily="34" charset="-120"/>
              </a:rPr>
              <a:t>Milliy oʻziga xoslik va gʻurur ramzi</a:t>
            </a:r>
            <a:endParaRPr lang="en-US" sz="2150" dirty="0"/>
          </a:p>
        </p:txBody>
      </p:sp>
      <p:sp>
        <p:nvSpPr>
          <p:cNvPr id="4" name="Text 2"/>
          <p:cNvSpPr/>
          <p:nvPr/>
        </p:nvSpPr>
        <p:spPr>
          <a:xfrm>
            <a:off x="776526" y="4910257"/>
            <a:ext cx="3806428" cy="1053346"/>
          </a:xfrm>
          <a:prstGeom prst="rect">
            <a:avLst/>
          </a:prstGeom>
          <a:noFill/>
          <a:ln/>
        </p:spPr>
        <p:txBody>
          <a:bodyPr wrap="square" lIns="0" tIns="0" rIns="0" bIns="0" rtlCol="0" anchor="t"/>
          <a:lstStyle/>
          <a:p>
            <a:pPr marL="0" indent="0" algn="r">
              <a:lnSpc>
                <a:spcPts val="2750"/>
              </a:lnSpc>
              <a:buNone/>
            </a:pPr>
            <a:r>
              <a:rPr lang="en-US" sz="1700" dirty="0">
                <a:solidFill>
                  <a:srgbClr val="405449"/>
                </a:solidFill>
                <a:latin typeface="Nobile" pitchFamily="34" charset="0"/>
                <a:ea typeface="Nobile" pitchFamily="34" charset="-122"/>
                <a:cs typeface="Nobile" pitchFamily="34" charset="-120"/>
              </a:rPr>
              <a:t>Mustaqillik kuni xalqning oʻziga xosligi, boy tarixi va kelajakka boʻlgan ishonchining ramzidir.</a:t>
            </a:r>
            <a:endParaRPr lang="en-US" sz="1700" dirty="0"/>
          </a:p>
        </p:txBody>
      </p:sp>
      <p:pic>
        <p:nvPicPr>
          <p:cNvPr id="5" name="Image 0" descr="preencoded.png"/>
          <p:cNvPicPr>
            <a:picLocks noChangeAspect="1"/>
          </p:cNvPicPr>
          <p:nvPr/>
        </p:nvPicPr>
        <p:blipFill>
          <a:blip r:embed="rId3"/>
          <a:stretch>
            <a:fillRect/>
          </a:stretch>
        </p:blipFill>
        <p:spPr>
          <a:xfrm>
            <a:off x="5026700" y="2736652"/>
            <a:ext cx="4577001" cy="4577001"/>
          </a:xfrm>
          <a:prstGeom prst="rect">
            <a:avLst/>
          </a:prstGeom>
        </p:spPr>
      </p:pic>
      <p:pic>
        <p:nvPicPr>
          <p:cNvPr id="6" name="Image 1"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547181" y="4859119"/>
            <a:ext cx="331946" cy="331946"/>
          </a:xfrm>
          <a:prstGeom prst="rect">
            <a:avLst/>
          </a:prstGeom>
        </p:spPr>
      </p:pic>
      <p:sp>
        <p:nvSpPr>
          <p:cNvPr id="7" name="Text 3"/>
          <p:cNvSpPr/>
          <p:nvPr/>
        </p:nvSpPr>
        <p:spPr>
          <a:xfrm>
            <a:off x="9936480" y="2455188"/>
            <a:ext cx="3917394" cy="693420"/>
          </a:xfrm>
          <a:prstGeom prst="rect">
            <a:avLst/>
          </a:prstGeom>
          <a:noFill/>
          <a:ln/>
        </p:spPr>
        <p:txBody>
          <a:bodyPr wrap="square" lIns="0" tIns="0" rIns="0" bIns="0" rtlCol="0" anchor="t"/>
          <a:lstStyle/>
          <a:p>
            <a:pPr marL="0" indent="0" algn="l">
              <a:lnSpc>
                <a:spcPts val="2700"/>
              </a:lnSpc>
              <a:buNone/>
            </a:pPr>
            <a:r>
              <a:rPr lang="en-US" sz="2150" b="1" dirty="0">
                <a:solidFill>
                  <a:srgbClr val="405449"/>
                </a:solidFill>
                <a:latin typeface="Fraunces Extra Bold" pitchFamily="34" charset="0"/>
                <a:ea typeface="Fraunces Extra Bold" pitchFamily="34" charset="-122"/>
                <a:cs typeface="Fraunces Extra Bold" pitchFamily="34" charset="-120"/>
              </a:rPr>
              <a:t>Tinchlik va farovonlik bayrami</a:t>
            </a:r>
            <a:endParaRPr lang="en-US" sz="2150" dirty="0"/>
          </a:p>
        </p:txBody>
      </p:sp>
      <p:sp>
        <p:nvSpPr>
          <p:cNvPr id="8" name="Text 4"/>
          <p:cNvSpPr/>
          <p:nvPr/>
        </p:nvSpPr>
        <p:spPr>
          <a:xfrm>
            <a:off x="9936480" y="3278743"/>
            <a:ext cx="3917394" cy="1404461"/>
          </a:xfrm>
          <a:prstGeom prst="rect">
            <a:avLst/>
          </a:prstGeom>
          <a:noFill/>
          <a:ln/>
        </p:spPr>
        <p:txBody>
          <a:bodyPr wrap="square" lIns="0" tIns="0" rIns="0" bIns="0" rtlCol="0" anchor="t"/>
          <a:lstStyle/>
          <a:p>
            <a:pPr marL="0" indent="0" algn="l">
              <a:lnSpc>
                <a:spcPts val="2750"/>
              </a:lnSpc>
              <a:buNone/>
            </a:pPr>
            <a:r>
              <a:rPr lang="en-US" sz="1700" dirty="0">
                <a:solidFill>
                  <a:srgbClr val="405449"/>
                </a:solidFill>
                <a:latin typeface="Nobile" pitchFamily="34" charset="0"/>
                <a:ea typeface="Nobile" pitchFamily="34" charset="-122"/>
                <a:cs typeface="Nobile" pitchFamily="34" charset="-120"/>
              </a:rPr>
              <a:t>Har yili 1-sentabrda keng nishonlanadigan bu bayram, mamlakatda hukm surayotgan tinchlik va farovonlikni aks ettiradi.</a:t>
            </a:r>
            <a:endParaRPr lang="en-US" sz="1700" dirty="0"/>
          </a:p>
        </p:txBody>
      </p:sp>
      <p:pic>
        <p:nvPicPr>
          <p:cNvPr id="9" name="Image 2" descr="preencoded.png"/>
          <p:cNvPicPr>
            <a:picLocks noChangeAspect="1"/>
          </p:cNvPicPr>
          <p:nvPr/>
        </p:nvPicPr>
        <p:blipFill>
          <a:blip r:embed="rId6"/>
          <a:stretch>
            <a:fillRect/>
          </a:stretch>
        </p:blipFill>
        <p:spPr>
          <a:xfrm>
            <a:off x="5026700" y="2736652"/>
            <a:ext cx="4577001" cy="4577001"/>
          </a:xfrm>
          <a:prstGeom prst="rect">
            <a:avLst/>
          </a:prstGeom>
        </p:spPr>
      </p:pic>
      <p:pic>
        <p:nvPicPr>
          <p:cNvPr id="10" name="Image 3" descr="preencoded.png"/>
          <p:cNvPicPr>
            <a:picLocks noChangeAspect="1"/>
          </p:cNvPicPr>
          <p:nvPr/>
        </p:nvPicPr>
        <p:blipFill>
          <a:blip r:embed="rId4">
            <a:extLst>
              <a:ext uri="{96DAC541-7B7A-43D3-8B79-37D633B846F1}">
                <asvg:svgBlip xmlns:asvg="http://schemas.microsoft.com/office/drawing/2016/SVG/main" r:embed="rId7"/>
              </a:ext>
            </a:extLst>
          </a:blip>
          <a:stretch>
            <a:fillRect/>
          </a:stretch>
        </p:blipFill>
        <p:spPr>
          <a:xfrm>
            <a:off x="7950101" y="3471684"/>
            <a:ext cx="331946" cy="331946"/>
          </a:xfrm>
          <a:prstGeom prst="rect">
            <a:avLst/>
          </a:prstGeom>
        </p:spPr>
      </p:pic>
      <p:sp>
        <p:nvSpPr>
          <p:cNvPr id="11" name="Text 5"/>
          <p:cNvSpPr/>
          <p:nvPr/>
        </p:nvSpPr>
        <p:spPr>
          <a:xfrm>
            <a:off x="9936480" y="5015984"/>
            <a:ext cx="3917394" cy="693420"/>
          </a:xfrm>
          <a:prstGeom prst="rect">
            <a:avLst/>
          </a:prstGeom>
          <a:noFill/>
          <a:ln/>
        </p:spPr>
        <p:txBody>
          <a:bodyPr wrap="square" lIns="0" tIns="0" rIns="0" bIns="0" rtlCol="0" anchor="t"/>
          <a:lstStyle/>
          <a:p>
            <a:pPr marL="0" indent="0" algn="l">
              <a:lnSpc>
                <a:spcPts val="2700"/>
              </a:lnSpc>
              <a:buNone/>
            </a:pPr>
            <a:r>
              <a:rPr lang="en-US" sz="2150" b="1" dirty="0">
                <a:solidFill>
                  <a:srgbClr val="405449"/>
                </a:solidFill>
                <a:latin typeface="Fraunces Extra Bold" pitchFamily="34" charset="0"/>
                <a:ea typeface="Fraunces Extra Bold" pitchFamily="34" charset="-122"/>
                <a:cs typeface="Fraunces Extra Bold" pitchFamily="34" charset="-120"/>
              </a:rPr>
              <a:t>Yosh avlodga mustaqillik sabogʻi</a:t>
            </a:r>
            <a:endParaRPr lang="en-US" sz="2150" dirty="0"/>
          </a:p>
        </p:txBody>
      </p:sp>
      <p:sp>
        <p:nvSpPr>
          <p:cNvPr id="12" name="Text 6"/>
          <p:cNvSpPr/>
          <p:nvPr/>
        </p:nvSpPr>
        <p:spPr>
          <a:xfrm>
            <a:off x="9936480" y="5839539"/>
            <a:ext cx="3917394" cy="1755577"/>
          </a:xfrm>
          <a:prstGeom prst="rect">
            <a:avLst/>
          </a:prstGeom>
          <a:noFill/>
          <a:ln/>
        </p:spPr>
        <p:txBody>
          <a:bodyPr wrap="square" lIns="0" tIns="0" rIns="0" bIns="0" rtlCol="0" anchor="t"/>
          <a:lstStyle/>
          <a:p>
            <a:pPr marL="0" indent="0" algn="l">
              <a:lnSpc>
                <a:spcPts val="2750"/>
              </a:lnSpc>
              <a:buNone/>
            </a:pPr>
            <a:r>
              <a:rPr lang="en-US" sz="1700" dirty="0">
                <a:solidFill>
                  <a:srgbClr val="405449"/>
                </a:solidFill>
                <a:latin typeface="Nobile" pitchFamily="34" charset="0"/>
                <a:ea typeface="Nobile" pitchFamily="34" charset="-122"/>
                <a:cs typeface="Nobile" pitchFamily="34" charset="-120"/>
              </a:rPr>
              <a:t>Mustaqillik bayrami yosh avlodga Vatanimiz mustaqilligining qadrini, uning masʼuliyatini va kelajak uchun muhim ahamiyatini anglatishga xizmat qiladi.</a:t>
            </a:r>
            <a:endParaRPr lang="en-US" sz="1700" dirty="0"/>
          </a:p>
        </p:txBody>
      </p:sp>
      <p:pic>
        <p:nvPicPr>
          <p:cNvPr id="13" name="Image 4" descr="preencoded.png"/>
          <p:cNvPicPr>
            <a:picLocks noChangeAspect="1"/>
          </p:cNvPicPr>
          <p:nvPr/>
        </p:nvPicPr>
        <p:blipFill>
          <a:blip r:embed="rId8"/>
          <a:stretch>
            <a:fillRect/>
          </a:stretch>
        </p:blipFill>
        <p:spPr>
          <a:xfrm>
            <a:off x="5026700" y="2736652"/>
            <a:ext cx="4577001" cy="4577001"/>
          </a:xfrm>
          <a:prstGeom prst="rect">
            <a:avLst/>
          </a:prstGeom>
        </p:spPr>
      </p:pic>
      <p:pic>
        <p:nvPicPr>
          <p:cNvPr id="14" name="Image 5" descr="preencoded.png"/>
          <p:cNvPicPr>
            <a:picLocks noChangeAspect="1"/>
          </p:cNvPicPr>
          <p:nvPr/>
        </p:nvPicPr>
        <p:blipFill>
          <a:blip r:embed="rId4">
            <a:extLst>
              <a:ext uri="{96DAC541-7B7A-43D3-8B79-37D633B846F1}">
                <asvg:svgBlip xmlns:asvg="http://schemas.microsoft.com/office/drawing/2016/SVG/main" r:embed="rId9"/>
              </a:ext>
            </a:extLst>
          </a:blip>
          <a:stretch>
            <a:fillRect/>
          </a:stretch>
        </p:blipFill>
        <p:spPr>
          <a:xfrm>
            <a:off x="7950101" y="6246435"/>
            <a:ext cx="331946" cy="331946"/>
          </a:xfrm>
          <a:prstGeom prst="rect">
            <a:avLst/>
          </a:prstGeom>
        </p:spPr>
      </p:pic>
    </p:spTree>
    <p:extLst>
      <p:ext uri="{BB962C8B-B14F-4D97-AF65-F5344CB8AC3E}">
        <p14:creationId xmlns:p14="http://schemas.microsoft.com/office/powerpoint/2010/main" val="33949662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594122" y="1007983"/>
            <a:ext cx="7955756" cy="1061085"/>
          </a:xfrm>
          <a:prstGeom prst="rect">
            <a:avLst/>
          </a:prstGeom>
          <a:noFill/>
          <a:ln/>
        </p:spPr>
        <p:txBody>
          <a:bodyPr wrap="square" lIns="0" tIns="0" rIns="0" bIns="0" rtlCol="0" anchor="t"/>
          <a:lstStyle/>
          <a:p>
            <a:pPr marL="0" indent="0" algn="l">
              <a:lnSpc>
                <a:spcPts val="4150"/>
              </a:lnSpc>
              <a:buNone/>
            </a:pPr>
            <a:r>
              <a:rPr lang="en-US" sz="3300" b="1" dirty="0">
                <a:solidFill>
                  <a:srgbClr val="3B4540"/>
                </a:solidFill>
                <a:latin typeface="Fraunces Extra Bold" pitchFamily="34" charset="0"/>
                <a:ea typeface="Fraunces Extra Bold" pitchFamily="34" charset="-122"/>
                <a:cs typeface="Fraunces Extra Bold" pitchFamily="34" charset="-120"/>
              </a:rPr>
              <a:t>Mustaqillikning 33 yilligi: kelajak sari ishonch bilan</a:t>
            </a:r>
            <a:endParaRPr lang="en-US" sz="3300" dirty="0"/>
          </a:p>
        </p:txBody>
      </p:sp>
      <p:sp>
        <p:nvSpPr>
          <p:cNvPr id="4" name="Shape 1"/>
          <p:cNvSpPr/>
          <p:nvPr/>
        </p:nvSpPr>
        <p:spPr>
          <a:xfrm>
            <a:off x="594122" y="2259568"/>
            <a:ext cx="7955756" cy="1235512"/>
          </a:xfrm>
          <a:prstGeom prst="roundRect">
            <a:avLst>
              <a:gd name="adj" fmla="val 12367"/>
            </a:avLst>
          </a:prstGeom>
          <a:solidFill>
            <a:srgbClr val="CCE6D1"/>
          </a:solidFill>
          <a:ln/>
        </p:spPr>
      </p:sp>
      <p:pic>
        <p:nvPicPr>
          <p:cNvPr id="5" name="Image 1" descr="preencoded.png"/>
          <p:cNvPicPr>
            <a:picLocks noChangeAspect="1"/>
          </p:cNvPicPr>
          <p:nvPr/>
        </p:nvPicPr>
        <p:blipFill>
          <a:blip r:embed="rId4"/>
          <a:stretch>
            <a:fillRect/>
          </a:stretch>
        </p:blipFill>
        <p:spPr>
          <a:xfrm>
            <a:off x="763786" y="2448997"/>
            <a:ext cx="265152" cy="212169"/>
          </a:xfrm>
          <a:prstGeom prst="rect">
            <a:avLst/>
          </a:prstGeom>
        </p:spPr>
      </p:pic>
      <p:sp>
        <p:nvSpPr>
          <p:cNvPr id="6" name="Text 2"/>
          <p:cNvSpPr/>
          <p:nvPr/>
        </p:nvSpPr>
        <p:spPr>
          <a:xfrm>
            <a:off x="1198602" y="2428994"/>
            <a:ext cx="3916918" cy="265152"/>
          </a:xfrm>
          <a:prstGeom prst="rect">
            <a:avLst/>
          </a:prstGeom>
          <a:noFill/>
          <a:ln/>
        </p:spPr>
        <p:txBody>
          <a:bodyPr wrap="none" lIns="0" tIns="0" rIns="0" bIns="0" rtlCol="0" anchor="t"/>
          <a:lstStyle/>
          <a:p>
            <a:pPr marL="0" indent="0" algn="l">
              <a:lnSpc>
                <a:spcPts val="2050"/>
              </a:lnSpc>
              <a:buNone/>
            </a:pPr>
            <a:r>
              <a:rPr lang="en-US" sz="1650" b="1" dirty="0">
                <a:solidFill>
                  <a:srgbClr val="000000"/>
                </a:solidFill>
                <a:latin typeface="Fraunces Extra Bold" pitchFamily="34" charset="0"/>
                <a:ea typeface="Fraunces Extra Bold" pitchFamily="34" charset="-122"/>
                <a:cs typeface="Fraunces Extra Bold" pitchFamily="34" charset="-120"/>
              </a:rPr>
              <a:t>Mustaqillik – qudrat va baxt manbai!</a:t>
            </a:r>
            <a:endParaRPr lang="en-US" sz="1650" dirty="0"/>
          </a:p>
        </p:txBody>
      </p:sp>
      <p:sp>
        <p:nvSpPr>
          <p:cNvPr id="7" name="Text 3"/>
          <p:cNvSpPr/>
          <p:nvPr/>
        </p:nvSpPr>
        <p:spPr>
          <a:xfrm>
            <a:off x="1198602" y="2821186"/>
            <a:ext cx="7181612" cy="474821"/>
          </a:xfrm>
          <a:prstGeom prst="rect">
            <a:avLst/>
          </a:prstGeom>
          <a:noFill/>
          <a:ln/>
        </p:spPr>
        <p:txBody>
          <a:bodyPr wrap="square" lIns="0" tIns="0" rIns="0" bIns="0" rtlCol="0" anchor="t"/>
          <a:lstStyle/>
          <a:p>
            <a:pPr marL="0" indent="0" algn="l">
              <a:lnSpc>
                <a:spcPts val="1850"/>
              </a:lnSpc>
              <a:buNone/>
            </a:pPr>
            <a:r>
              <a:rPr lang="en-US" sz="1300" dirty="0">
                <a:solidFill>
                  <a:srgbClr val="000000"/>
                </a:solidFill>
                <a:latin typeface="Nobile" pitchFamily="34" charset="0"/>
                <a:ea typeface="Nobile" pitchFamily="34" charset="-122"/>
                <a:cs typeface="Nobile" pitchFamily="34" charset="-120"/>
              </a:rPr>
              <a:t>Har bir yurtdoshimiz uchun mustaqillik nafaqat erkinlik, balki doimiy rivojlanish, bunyodkorlik va yorqin kelajak sari intilishning kuchli manbaidir.</a:t>
            </a:r>
            <a:endParaRPr lang="en-US" sz="1300" dirty="0"/>
          </a:p>
        </p:txBody>
      </p:sp>
      <p:sp>
        <p:nvSpPr>
          <p:cNvPr id="8" name="Shape 4"/>
          <p:cNvSpPr/>
          <p:nvPr/>
        </p:nvSpPr>
        <p:spPr>
          <a:xfrm>
            <a:off x="594122" y="3637955"/>
            <a:ext cx="679013" cy="1155502"/>
          </a:xfrm>
          <a:prstGeom prst="roundRect">
            <a:avLst>
              <a:gd name="adj" fmla="val 360030"/>
            </a:avLst>
          </a:prstGeom>
          <a:solidFill>
            <a:srgbClr val="E8F3E8"/>
          </a:solidFill>
          <a:ln/>
        </p:spPr>
      </p:sp>
      <p:sp>
        <p:nvSpPr>
          <p:cNvPr id="9" name="Text 5"/>
          <p:cNvSpPr/>
          <p:nvPr/>
        </p:nvSpPr>
        <p:spPr>
          <a:xfrm>
            <a:off x="806291" y="4056578"/>
            <a:ext cx="254556" cy="318254"/>
          </a:xfrm>
          <a:prstGeom prst="rect">
            <a:avLst/>
          </a:prstGeom>
          <a:noFill/>
          <a:ln/>
        </p:spPr>
        <p:txBody>
          <a:bodyPr wrap="none" lIns="0" tIns="0" rIns="0" bIns="0" rtlCol="0" anchor="t"/>
          <a:lstStyle/>
          <a:p>
            <a:pPr marL="0" indent="0" algn="l">
              <a:lnSpc>
                <a:spcPts val="2000"/>
              </a:lnSpc>
              <a:buNone/>
            </a:pPr>
            <a:r>
              <a:rPr lang="en-US" sz="2000" b="1" dirty="0">
                <a:solidFill>
                  <a:srgbClr val="405449"/>
                </a:solidFill>
                <a:latin typeface="Fraunces Extra Bold" pitchFamily="34" charset="0"/>
                <a:ea typeface="Fraunces Extra Bold" pitchFamily="34" charset="-122"/>
                <a:cs typeface="Fraunces Extra Bold" pitchFamily="34" charset="-120"/>
              </a:rPr>
              <a:t>1</a:t>
            </a:r>
            <a:endParaRPr lang="en-US" sz="2000" dirty="0"/>
          </a:p>
        </p:txBody>
      </p:sp>
      <p:sp>
        <p:nvSpPr>
          <p:cNvPr id="10" name="Text 6"/>
          <p:cNvSpPr/>
          <p:nvPr/>
        </p:nvSpPr>
        <p:spPr>
          <a:xfrm>
            <a:off x="1400175" y="3807619"/>
            <a:ext cx="2122051" cy="265152"/>
          </a:xfrm>
          <a:prstGeom prst="rect">
            <a:avLst/>
          </a:prstGeom>
          <a:noFill/>
          <a:ln/>
        </p:spPr>
        <p:txBody>
          <a:bodyPr wrap="none" lIns="0" tIns="0" rIns="0" bIns="0" rtlCol="0" anchor="t"/>
          <a:lstStyle/>
          <a:p>
            <a:pPr marL="0" indent="0" algn="l">
              <a:lnSpc>
                <a:spcPts val="2050"/>
              </a:lnSpc>
              <a:buNone/>
            </a:pPr>
            <a:r>
              <a:rPr lang="en-US" sz="1650" b="1" dirty="0">
                <a:solidFill>
                  <a:srgbClr val="405449"/>
                </a:solidFill>
                <a:latin typeface="Fraunces Extra Bold" pitchFamily="34" charset="0"/>
                <a:ea typeface="Fraunces Extra Bold" pitchFamily="34" charset="-122"/>
                <a:cs typeface="Fraunces Extra Bold" pitchFamily="34" charset="-120"/>
              </a:rPr>
              <a:t>Yangi bosqichda</a:t>
            </a:r>
            <a:endParaRPr lang="en-US" sz="1650" dirty="0"/>
          </a:p>
        </p:txBody>
      </p:sp>
      <p:sp>
        <p:nvSpPr>
          <p:cNvPr id="11" name="Text 7"/>
          <p:cNvSpPr/>
          <p:nvPr/>
        </p:nvSpPr>
        <p:spPr>
          <a:xfrm>
            <a:off x="1400175" y="4148971"/>
            <a:ext cx="7149703" cy="474821"/>
          </a:xfrm>
          <a:prstGeom prst="rect">
            <a:avLst/>
          </a:prstGeom>
          <a:noFill/>
          <a:ln/>
        </p:spPr>
        <p:txBody>
          <a:bodyPr wrap="square" lIns="0" tIns="0" rIns="0" bIns="0" rtlCol="0" anchor="t"/>
          <a:lstStyle/>
          <a:p>
            <a:pPr marL="0" indent="0" algn="l">
              <a:lnSpc>
                <a:spcPts val="1850"/>
              </a:lnSpc>
              <a:buNone/>
            </a:pPr>
            <a:r>
              <a:rPr lang="en-US" sz="1300" dirty="0">
                <a:solidFill>
                  <a:srgbClr val="405449"/>
                </a:solidFill>
                <a:latin typeface="Nobile" pitchFamily="34" charset="0"/>
                <a:ea typeface="Nobile" pitchFamily="34" charset="-122"/>
                <a:cs typeface="Nobile" pitchFamily="34" charset="-120"/>
              </a:rPr>
              <a:t>Oʻzbekiston barqarorlik, taraqqiyot va xalq farovonligi yoʻlida dadil qadamlar tashlamoqda.</a:t>
            </a:r>
            <a:endParaRPr lang="en-US" sz="1300" dirty="0"/>
          </a:p>
        </p:txBody>
      </p:sp>
      <p:sp>
        <p:nvSpPr>
          <p:cNvPr id="12" name="Shape 8"/>
          <p:cNvSpPr/>
          <p:nvPr/>
        </p:nvSpPr>
        <p:spPr>
          <a:xfrm>
            <a:off x="594122" y="4920496"/>
            <a:ext cx="679013" cy="1155502"/>
          </a:xfrm>
          <a:prstGeom prst="roundRect">
            <a:avLst>
              <a:gd name="adj" fmla="val 360030"/>
            </a:avLst>
          </a:prstGeom>
          <a:solidFill>
            <a:srgbClr val="E8F3E8"/>
          </a:solidFill>
          <a:ln/>
        </p:spPr>
      </p:sp>
      <p:sp>
        <p:nvSpPr>
          <p:cNvPr id="13" name="Text 9"/>
          <p:cNvSpPr/>
          <p:nvPr/>
        </p:nvSpPr>
        <p:spPr>
          <a:xfrm>
            <a:off x="806291" y="5339120"/>
            <a:ext cx="254556" cy="318254"/>
          </a:xfrm>
          <a:prstGeom prst="rect">
            <a:avLst/>
          </a:prstGeom>
          <a:noFill/>
          <a:ln/>
        </p:spPr>
        <p:txBody>
          <a:bodyPr wrap="none" lIns="0" tIns="0" rIns="0" bIns="0" rtlCol="0" anchor="t"/>
          <a:lstStyle/>
          <a:p>
            <a:pPr marL="0" indent="0" algn="l">
              <a:lnSpc>
                <a:spcPts val="2000"/>
              </a:lnSpc>
              <a:buNone/>
            </a:pPr>
            <a:r>
              <a:rPr lang="en-US" sz="2000" b="1" dirty="0">
                <a:solidFill>
                  <a:srgbClr val="405449"/>
                </a:solidFill>
                <a:latin typeface="Fraunces Extra Bold" pitchFamily="34" charset="0"/>
                <a:ea typeface="Fraunces Extra Bold" pitchFamily="34" charset="-122"/>
                <a:cs typeface="Fraunces Extra Bold" pitchFamily="34" charset="-120"/>
              </a:rPr>
              <a:t>2</a:t>
            </a:r>
            <a:endParaRPr lang="en-US" sz="2000" dirty="0"/>
          </a:p>
        </p:txBody>
      </p:sp>
      <p:sp>
        <p:nvSpPr>
          <p:cNvPr id="14" name="Text 10"/>
          <p:cNvSpPr/>
          <p:nvPr/>
        </p:nvSpPr>
        <p:spPr>
          <a:xfrm>
            <a:off x="1400175" y="5090160"/>
            <a:ext cx="2190750" cy="265152"/>
          </a:xfrm>
          <a:prstGeom prst="rect">
            <a:avLst/>
          </a:prstGeom>
          <a:noFill/>
          <a:ln/>
        </p:spPr>
        <p:txBody>
          <a:bodyPr wrap="none" lIns="0" tIns="0" rIns="0" bIns="0" rtlCol="0" anchor="t"/>
          <a:lstStyle/>
          <a:p>
            <a:pPr marL="0" indent="0" algn="l">
              <a:lnSpc>
                <a:spcPts val="2050"/>
              </a:lnSpc>
              <a:buNone/>
            </a:pPr>
            <a:r>
              <a:rPr lang="en-US" sz="1650" b="1" dirty="0">
                <a:solidFill>
                  <a:srgbClr val="405449"/>
                </a:solidFill>
                <a:latin typeface="Fraunces Extra Bold" pitchFamily="34" charset="0"/>
                <a:ea typeface="Fraunces Extra Bold" pitchFamily="34" charset="-122"/>
                <a:cs typeface="Fraunces Extra Bold" pitchFamily="34" charset="-120"/>
              </a:rPr>
              <a:t>Kelajak sari ishonch</a:t>
            </a:r>
            <a:endParaRPr lang="en-US" sz="1650" dirty="0"/>
          </a:p>
        </p:txBody>
      </p:sp>
      <p:sp>
        <p:nvSpPr>
          <p:cNvPr id="15" name="Text 11"/>
          <p:cNvSpPr/>
          <p:nvPr/>
        </p:nvSpPr>
        <p:spPr>
          <a:xfrm>
            <a:off x="1400175" y="5431512"/>
            <a:ext cx="7149703" cy="474821"/>
          </a:xfrm>
          <a:prstGeom prst="rect">
            <a:avLst/>
          </a:prstGeom>
          <a:noFill/>
          <a:ln/>
        </p:spPr>
        <p:txBody>
          <a:bodyPr wrap="square" lIns="0" tIns="0" rIns="0" bIns="0" rtlCol="0" anchor="t"/>
          <a:lstStyle/>
          <a:p>
            <a:pPr marL="0" indent="0" algn="l">
              <a:lnSpc>
                <a:spcPts val="1850"/>
              </a:lnSpc>
              <a:buNone/>
            </a:pPr>
            <a:r>
              <a:rPr lang="en-US" sz="1300" dirty="0">
                <a:solidFill>
                  <a:srgbClr val="405449"/>
                </a:solidFill>
                <a:latin typeface="Nobile" pitchFamily="34" charset="0"/>
                <a:ea typeface="Nobile" pitchFamily="34" charset="-122"/>
                <a:cs typeface="Nobile" pitchFamily="34" charset="-120"/>
              </a:rPr>
              <a:t>Yosh avlodning bilim va salohiyati, tinchlik va hamjihatlik mamlakatning kelajagini belgilaydi.</a:t>
            </a:r>
            <a:endParaRPr lang="en-US" sz="1300" dirty="0"/>
          </a:p>
        </p:txBody>
      </p:sp>
      <p:sp>
        <p:nvSpPr>
          <p:cNvPr id="16" name="Shape 12"/>
          <p:cNvSpPr/>
          <p:nvPr/>
        </p:nvSpPr>
        <p:spPr>
          <a:xfrm>
            <a:off x="594122" y="6203037"/>
            <a:ext cx="679013" cy="1018580"/>
          </a:xfrm>
          <a:prstGeom prst="roundRect">
            <a:avLst>
              <a:gd name="adj" fmla="val 360030"/>
            </a:avLst>
          </a:prstGeom>
          <a:solidFill>
            <a:srgbClr val="E8F3E8"/>
          </a:solidFill>
          <a:ln/>
        </p:spPr>
      </p:sp>
      <p:sp>
        <p:nvSpPr>
          <p:cNvPr id="17" name="Text 13"/>
          <p:cNvSpPr/>
          <p:nvPr/>
        </p:nvSpPr>
        <p:spPr>
          <a:xfrm>
            <a:off x="806291" y="6553200"/>
            <a:ext cx="254556" cy="318254"/>
          </a:xfrm>
          <a:prstGeom prst="rect">
            <a:avLst/>
          </a:prstGeom>
          <a:noFill/>
          <a:ln/>
        </p:spPr>
        <p:txBody>
          <a:bodyPr wrap="none" lIns="0" tIns="0" rIns="0" bIns="0" rtlCol="0" anchor="t"/>
          <a:lstStyle/>
          <a:p>
            <a:pPr marL="0" indent="0" algn="l">
              <a:lnSpc>
                <a:spcPts val="2000"/>
              </a:lnSpc>
              <a:buNone/>
            </a:pPr>
            <a:r>
              <a:rPr lang="en-US" sz="2000" b="1" dirty="0">
                <a:solidFill>
                  <a:srgbClr val="405449"/>
                </a:solidFill>
                <a:latin typeface="Fraunces Extra Bold" pitchFamily="34" charset="0"/>
                <a:ea typeface="Fraunces Extra Bold" pitchFamily="34" charset="-122"/>
                <a:cs typeface="Fraunces Extra Bold" pitchFamily="34" charset="-120"/>
              </a:rPr>
              <a:t>3</a:t>
            </a:r>
            <a:endParaRPr lang="en-US" sz="2000" dirty="0"/>
          </a:p>
        </p:txBody>
      </p:sp>
      <p:sp>
        <p:nvSpPr>
          <p:cNvPr id="18" name="Text 14"/>
          <p:cNvSpPr/>
          <p:nvPr/>
        </p:nvSpPr>
        <p:spPr>
          <a:xfrm>
            <a:off x="1400175" y="6372701"/>
            <a:ext cx="2122051" cy="265152"/>
          </a:xfrm>
          <a:prstGeom prst="rect">
            <a:avLst/>
          </a:prstGeom>
          <a:noFill/>
          <a:ln/>
        </p:spPr>
        <p:txBody>
          <a:bodyPr wrap="none" lIns="0" tIns="0" rIns="0" bIns="0" rtlCol="0" anchor="t"/>
          <a:lstStyle/>
          <a:p>
            <a:pPr marL="0" indent="0" algn="l">
              <a:lnSpc>
                <a:spcPts val="2050"/>
              </a:lnSpc>
              <a:buNone/>
            </a:pPr>
            <a:r>
              <a:rPr lang="en-US" sz="1650" b="1" dirty="0">
                <a:solidFill>
                  <a:srgbClr val="405449"/>
                </a:solidFill>
                <a:latin typeface="Fraunces Extra Bold" pitchFamily="34" charset="0"/>
                <a:ea typeface="Fraunces Extra Bold" pitchFamily="34" charset="-122"/>
                <a:cs typeface="Fraunces Extra Bold" pitchFamily="34" charset="-120"/>
              </a:rPr>
              <a:t>Bayram muborak!</a:t>
            </a:r>
            <a:endParaRPr lang="en-US" sz="1650" dirty="0"/>
          </a:p>
        </p:txBody>
      </p:sp>
      <p:sp>
        <p:nvSpPr>
          <p:cNvPr id="19" name="Text 15"/>
          <p:cNvSpPr/>
          <p:nvPr/>
        </p:nvSpPr>
        <p:spPr>
          <a:xfrm>
            <a:off x="1400175" y="6714053"/>
            <a:ext cx="7149703" cy="237411"/>
          </a:xfrm>
          <a:prstGeom prst="rect">
            <a:avLst/>
          </a:prstGeom>
          <a:noFill/>
          <a:ln/>
        </p:spPr>
        <p:txBody>
          <a:bodyPr wrap="none" lIns="0" tIns="0" rIns="0" bIns="0" rtlCol="0" anchor="t"/>
          <a:lstStyle/>
          <a:p>
            <a:pPr marL="0" indent="0" algn="l">
              <a:lnSpc>
                <a:spcPts val="1850"/>
              </a:lnSpc>
              <a:buNone/>
            </a:pPr>
            <a:r>
              <a:rPr lang="en-US" sz="1300" dirty="0">
                <a:solidFill>
                  <a:srgbClr val="405449"/>
                </a:solidFill>
                <a:latin typeface="Nobile" pitchFamily="34" charset="0"/>
                <a:ea typeface="Nobile" pitchFamily="34" charset="-122"/>
                <a:cs typeface="Nobile" pitchFamily="34" charset="-120"/>
              </a:rPr>
              <a:t>Jonajon Vatanimiz osmoni doimo musaffo, xalqimiz doim tinch va farovon boʻlsin!</a:t>
            </a:r>
            <a:endParaRPr lang="en-US" sz="1300" dirty="0"/>
          </a:p>
        </p:txBody>
      </p:sp>
    </p:spTree>
    <p:extLst>
      <p:ext uri="{BB962C8B-B14F-4D97-AF65-F5344CB8AC3E}">
        <p14:creationId xmlns:p14="http://schemas.microsoft.com/office/powerpoint/2010/main" val="20022402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007537" y="2139196"/>
            <a:ext cx="8101727" cy="930593"/>
          </a:xfrm>
          <a:prstGeom prst="rect">
            <a:avLst/>
          </a:prstGeom>
          <a:noFill/>
          <a:ln/>
        </p:spPr>
        <p:txBody>
          <a:bodyPr wrap="square" lIns="0" tIns="0" rIns="0" bIns="0" rtlCol="0" anchor="t"/>
          <a:lstStyle/>
          <a:p>
            <a:pPr marL="0" indent="0" algn="l">
              <a:lnSpc>
                <a:spcPts val="3650"/>
              </a:lnSpc>
              <a:buNone/>
            </a:pPr>
            <a:r>
              <a:rPr lang="en-US" sz="2900" b="1" dirty="0">
                <a:solidFill>
                  <a:srgbClr val="3B4540"/>
                </a:solidFill>
                <a:latin typeface="Fraunces Extra Bold" pitchFamily="34" charset="0"/>
                <a:ea typeface="Fraunces Extra Bold" pitchFamily="34" charset="-122"/>
                <a:cs typeface="Fraunces Extra Bold" pitchFamily="34" charset="-120"/>
              </a:rPr>
              <a:t>Mustaqillikning boshlanishi: 1991 yil 31-avgust</a:t>
            </a:r>
            <a:endParaRPr lang="en-US" sz="2900" dirty="0"/>
          </a:p>
        </p:txBody>
      </p:sp>
      <p:sp>
        <p:nvSpPr>
          <p:cNvPr id="4" name="Shape 1"/>
          <p:cNvSpPr/>
          <p:nvPr/>
        </p:nvSpPr>
        <p:spPr>
          <a:xfrm>
            <a:off x="10050780" y="3216354"/>
            <a:ext cx="15240" cy="2874050"/>
          </a:xfrm>
          <a:prstGeom prst="roundRect">
            <a:avLst>
              <a:gd name="adj" fmla="val 879450"/>
            </a:avLst>
          </a:prstGeom>
          <a:solidFill>
            <a:srgbClr val="CED9CE"/>
          </a:solidFill>
          <a:ln/>
        </p:spPr>
      </p:sp>
      <p:sp>
        <p:nvSpPr>
          <p:cNvPr id="5" name="Shape 2"/>
          <p:cNvSpPr/>
          <p:nvPr/>
        </p:nvSpPr>
        <p:spPr>
          <a:xfrm>
            <a:off x="9459397" y="3376255"/>
            <a:ext cx="446723" cy="15240"/>
          </a:xfrm>
          <a:prstGeom prst="roundRect">
            <a:avLst>
              <a:gd name="adj" fmla="val 879450"/>
            </a:avLst>
          </a:prstGeom>
          <a:solidFill>
            <a:srgbClr val="CED9CE"/>
          </a:solidFill>
          <a:ln/>
        </p:spPr>
      </p:sp>
      <p:sp>
        <p:nvSpPr>
          <p:cNvPr id="6" name="Shape 3"/>
          <p:cNvSpPr/>
          <p:nvPr/>
        </p:nvSpPr>
        <p:spPr>
          <a:xfrm>
            <a:off x="9890879" y="3216354"/>
            <a:ext cx="335042" cy="335042"/>
          </a:xfrm>
          <a:prstGeom prst="roundRect">
            <a:avLst>
              <a:gd name="adj" fmla="val 40003"/>
            </a:avLst>
          </a:prstGeom>
          <a:solidFill>
            <a:srgbClr val="E8F3E8"/>
          </a:solidFill>
          <a:ln/>
        </p:spPr>
      </p:sp>
      <p:sp>
        <p:nvSpPr>
          <p:cNvPr id="7" name="Text 4"/>
          <p:cNvSpPr/>
          <p:nvPr/>
        </p:nvSpPr>
        <p:spPr>
          <a:xfrm>
            <a:off x="9946719" y="3244275"/>
            <a:ext cx="223361" cy="279202"/>
          </a:xfrm>
          <a:prstGeom prst="rect">
            <a:avLst/>
          </a:prstGeom>
          <a:noFill/>
          <a:ln/>
        </p:spPr>
        <p:txBody>
          <a:bodyPr wrap="none" lIns="0" tIns="0" rIns="0" bIns="0" rtlCol="0" anchor="t"/>
          <a:lstStyle/>
          <a:p>
            <a:pPr marL="0" indent="0" algn="ctr">
              <a:lnSpc>
                <a:spcPts val="1750"/>
              </a:lnSpc>
              <a:buNone/>
            </a:pPr>
            <a:r>
              <a:rPr lang="en-US" sz="1750" b="1" dirty="0">
                <a:solidFill>
                  <a:srgbClr val="405449"/>
                </a:solidFill>
                <a:latin typeface="Fraunces Extra Bold" pitchFamily="34" charset="0"/>
                <a:ea typeface="Fraunces Extra Bold" pitchFamily="34" charset="-122"/>
                <a:cs typeface="Fraunces Extra Bold" pitchFamily="34" charset="-120"/>
              </a:rPr>
              <a:t>1</a:t>
            </a:r>
            <a:endParaRPr lang="en-US" sz="1750" dirty="0"/>
          </a:p>
        </p:txBody>
      </p:sp>
      <p:sp>
        <p:nvSpPr>
          <p:cNvPr id="8" name="Text 5"/>
          <p:cNvSpPr/>
          <p:nvPr/>
        </p:nvSpPr>
        <p:spPr>
          <a:xfrm>
            <a:off x="6356509" y="3267432"/>
            <a:ext cx="2957393" cy="232529"/>
          </a:xfrm>
          <a:prstGeom prst="rect">
            <a:avLst/>
          </a:prstGeom>
          <a:noFill/>
          <a:ln/>
        </p:spPr>
        <p:txBody>
          <a:bodyPr wrap="none" lIns="0" tIns="0" rIns="0" bIns="0" rtlCol="0" anchor="t"/>
          <a:lstStyle/>
          <a:p>
            <a:pPr marL="0" indent="0" algn="r">
              <a:lnSpc>
                <a:spcPts val="1800"/>
              </a:lnSpc>
              <a:buNone/>
            </a:pPr>
            <a:r>
              <a:rPr lang="en-US" sz="1450" b="1" dirty="0">
                <a:solidFill>
                  <a:srgbClr val="405449"/>
                </a:solidFill>
                <a:latin typeface="Fraunces Extra Bold" pitchFamily="34" charset="0"/>
                <a:ea typeface="Fraunces Extra Bold" pitchFamily="34" charset="-122"/>
                <a:cs typeface="Fraunces Extra Bold" pitchFamily="34" charset="-120"/>
              </a:rPr>
              <a:t>Davlat mustaqilligi eʼlon qilindi</a:t>
            </a:r>
            <a:endParaRPr lang="en-US" sz="1450" dirty="0"/>
          </a:p>
        </p:txBody>
      </p:sp>
      <p:sp>
        <p:nvSpPr>
          <p:cNvPr id="9" name="Text 6"/>
          <p:cNvSpPr/>
          <p:nvPr/>
        </p:nvSpPr>
        <p:spPr>
          <a:xfrm>
            <a:off x="6007537" y="3558540"/>
            <a:ext cx="3306366" cy="789146"/>
          </a:xfrm>
          <a:prstGeom prst="rect">
            <a:avLst/>
          </a:prstGeom>
          <a:noFill/>
          <a:ln/>
        </p:spPr>
        <p:txBody>
          <a:bodyPr wrap="square" lIns="0" tIns="0" rIns="0" bIns="0" rtlCol="0" anchor="t"/>
          <a:lstStyle/>
          <a:p>
            <a:pPr marL="0" indent="0" algn="r">
              <a:lnSpc>
                <a:spcPts val="1550"/>
              </a:lnSpc>
              <a:buNone/>
            </a:pPr>
            <a:r>
              <a:rPr lang="en-US" sz="1150" dirty="0">
                <a:solidFill>
                  <a:srgbClr val="405449"/>
                </a:solidFill>
                <a:latin typeface="Nobile" pitchFamily="34" charset="0"/>
                <a:ea typeface="Nobile" pitchFamily="34" charset="-122"/>
                <a:cs typeface="Nobile" pitchFamily="34" charset="-120"/>
              </a:rPr>
              <a:t>Oʻzbekiston SSR Oliy Kengashi navbatdan tashqari sessiyasida mamlakatning davlat mustaqilligi tantanali ravishda eʼlon qilindi, bu Oʻzbekiston tarixida yangi sahifani ochdi.</a:t>
            </a:r>
            <a:endParaRPr lang="en-US" sz="1150" dirty="0"/>
          </a:p>
        </p:txBody>
      </p:sp>
      <p:sp>
        <p:nvSpPr>
          <p:cNvPr id="10" name="Shape 7"/>
          <p:cNvSpPr/>
          <p:nvPr/>
        </p:nvSpPr>
        <p:spPr>
          <a:xfrm>
            <a:off x="10210681" y="4167426"/>
            <a:ext cx="446723" cy="15240"/>
          </a:xfrm>
          <a:prstGeom prst="roundRect">
            <a:avLst>
              <a:gd name="adj" fmla="val 879450"/>
            </a:avLst>
          </a:prstGeom>
          <a:solidFill>
            <a:srgbClr val="CED9CE"/>
          </a:solidFill>
          <a:ln/>
        </p:spPr>
      </p:sp>
      <p:sp>
        <p:nvSpPr>
          <p:cNvPr id="11" name="Shape 8"/>
          <p:cNvSpPr/>
          <p:nvPr/>
        </p:nvSpPr>
        <p:spPr>
          <a:xfrm>
            <a:off x="9890879" y="4007525"/>
            <a:ext cx="335042" cy="335042"/>
          </a:xfrm>
          <a:prstGeom prst="roundRect">
            <a:avLst>
              <a:gd name="adj" fmla="val 40003"/>
            </a:avLst>
          </a:prstGeom>
          <a:solidFill>
            <a:srgbClr val="E8F3E8"/>
          </a:solidFill>
          <a:ln/>
        </p:spPr>
      </p:sp>
      <p:sp>
        <p:nvSpPr>
          <p:cNvPr id="12" name="Text 9"/>
          <p:cNvSpPr/>
          <p:nvPr/>
        </p:nvSpPr>
        <p:spPr>
          <a:xfrm>
            <a:off x="9946719" y="4035445"/>
            <a:ext cx="223361" cy="279202"/>
          </a:xfrm>
          <a:prstGeom prst="rect">
            <a:avLst/>
          </a:prstGeom>
          <a:noFill/>
          <a:ln/>
        </p:spPr>
        <p:txBody>
          <a:bodyPr wrap="none" lIns="0" tIns="0" rIns="0" bIns="0" rtlCol="0" anchor="t"/>
          <a:lstStyle/>
          <a:p>
            <a:pPr marL="0" indent="0" algn="ctr">
              <a:lnSpc>
                <a:spcPts val="1750"/>
              </a:lnSpc>
              <a:buNone/>
            </a:pPr>
            <a:r>
              <a:rPr lang="en-US" sz="1750" b="1" dirty="0">
                <a:solidFill>
                  <a:srgbClr val="405449"/>
                </a:solidFill>
                <a:latin typeface="Fraunces Extra Bold" pitchFamily="34" charset="0"/>
                <a:ea typeface="Fraunces Extra Bold" pitchFamily="34" charset="-122"/>
                <a:cs typeface="Fraunces Extra Bold" pitchFamily="34" charset="-120"/>
              </a:rPr>
              <a:t>2</a:t>
            </a:r>
            <a:endParaRPr lang="en-US" sz="1750" dirty="0"/>
          </a:p>
        </p:txBody>
      </p:sp>
      <p:sp>
        <p:nvSpPr>
          <p:cNvPr id="13" name="Text 10"/>
          <p:cNvSpPr/>
          <p:nvPr/>
        </p:nvSpPr>
        <p:spPr>
          <a:xfrm>
            <a:off x="10802898" y="4058602"/>
            <a:ext cx="3306366" cy="465058"/>
          </a:xfrm>
          <a:prstGeom prst="rect">
            <a:avLst/>
          </a:prstGeom>
          <a:noFill/>
          <a:ln/>
        </p:spPr>
        <p:txBody>
          <a:bodyPr wrap="square" lIns="0" tIns="0" rIns="0" bIns="0" rtlCol="0" anchor="t"/>
          <a:lstStyle/>
          <a:p>
            <a:pPr marL="0" indent="0" algn="l">
              <a:lnSpc>
                <a:spcPts val="1800"/>
              </a:lnSpc>
              <a:buNone/>
            </a:pPr>
            <a:r>
              <a:rPr lang="en-US" sz="1450" b="1" dirty="0">
                <a:solidFill>
                  <a:srgbClr val="405449"/>
                </a:solidFill>
                <a:latin typeface="Fraunces Extra Bold" pitchFamily="34" charset="0"/>
                <a:ea typeface="Fraunces Extra Bold" pitchFamily="34" charset="-122"/>
                <a:cs typeface="Fraunces Extra Bold" pitchFamily="34" charset="-120"/>
              </a:rPr>
              <a:t>Mustaqillik kuni rasman tasdiqlandi</a:t>
            </a:r>
            <a:endParaRPr lang="en-US" sz="1450" dirty="0"/>
          </a:p>
        </p:txBody>
      </p:sp>
      <p:sp>
        <p:nvSpPr>
          <p:cNvPr id="14" name="Text 11"/>
          <p:cNvSpPr/>
          <p:nvPr/>
        </p:nvSpPr>
        <p:spPr>
          <a:xfrm>
            <a:off x="10802898" y="4582239"/>
            <a:ext cx="3306366" cy="789146"/>
          </a:xfrm>
          <a:prstGeom prst="rect">
            <a:avLst/>
          </a:prstGeom>
          <a:noFill/>
          <a:ln/>
        </p:spPr>
        <p:txBody>
          <a:bodyPr wrap="square" lIns="0" tIns="0" rIns="0" bIns="0" rtlCol="0" anchor="t"/>
          <a:lstStyle/>
          <a:p>
            <a:pPr marL="0" indent="0" algn="l">
              <a:lnSpc>
                <a:spcPts val="1550"/>
              </a:lnSpc>
              <a:buNone/>
            </a:pPr>
            <a:r>
              <a:rPr lang="en-US" sz="1150" dirty="0">
                <a:solidFill>
                  <a:srgbClr val="405449"/>
                </a:solidFill>
                <a:latin typeface="Nobile" pitchFamily="34" charset="0"/>
                <a:ea typeface="Nobile" pitchFamily="34" charset="-122"/>
                <a:cs typeface="Nobile" pitchFamily="34" charset="-120"/>
              </a:rPr>
              <a:t>1-sentabr butun xalqning faxr va gʻururini ifodalovchi Mustaqillik kuni sifatida rasman tasdiqlandi. Bu kun har yili katta shodiyona bilan nishonlanadi.</a:t>
            </a:r>
            <a:endParaRPr lang="en-US" sz="1150" dirty="0"/>
          </a:p>
        </p:txBody>
      </p:sp>
      <p:sp>
        <p:nvSpPr>
          <p:cNvPr id="15" name="Shape 12"/>
          <p:cNvSpPr/>
          <p:nvPr/>
        </p:nvSpPr>
        <p:spPr>
          <a:xfrm>
            <a:off x="9459397" y="4947047"/>
            <a:ext cx="446723" cy="15240"/>
          </a:xfrm>
          <a:prstGeom prst="roundRect">
            <a:avLst>
              <a:gd name="adj" fmla="val 879450"/>
            </a:avLst>
          </a:prstGeom>
          <a:solidFill>
            <a:srgbClr val="CED9CE"/>
          </a:solidFill>
          <a:ln/>
        </p:spPr>
      </p:sp>
      <p:sp>
        <p:nvSpPr>
          <p:cNvPr id="16" name="Shape 13"/>
          <p:cNvSpPr/>
          <p:nvPr/>
        </p:nvSpPr>
        <p:spPr>
          <a:xfrm>
            <a:off x="9890879" y="4787146"/>
            <a:ext cx="335042" cy="335042"/>
          </a:xfrm>
          <a:prstGeom prst="roundRect">
            <a:avLst>
              <a:gd name="adj" fmla="val 40003"/>
            </a:avLst>
          </a:prstGeom>
          <a:solidFill>
            <a:srgbClr val="E8F3E8"/>
          </a:solidFill>
          <a:ln/>
        </p:spPr>
      </p:sp>
      <p:sp>
        <p:nvSpPr>
          <p:cNvPr id="17" name="Text 14"/>
          <p:cNvSpPr/>
          <p:nvPr/>
        </p:nvSpPr>
        <p:spPr>
          <a:xfrm>
            <a:off x="9946719" y="4815066"/>
            <a:ext cx="223361" cy="279202"/>
          </a:xfrm>
          <a:prstGeom prst="rect">
            <a:avLst/>
          </a:prstGeom>
          <a:noFill/>
          <a:ln/>
        </p:spPr>
        <p:txBody>
          <a:bodyPr wrap="none" lIns="0" tIns="0" rIns="0" bIns="0" rtlCol="0" anchor="t"/>
          <a:lstStyle/>
          <a:p>
            <a:pPr marL="0" indent="0" algn="ctr">
              <a:lnSpc>
                <a:spcPts val="1750"/>
              </a:lnSpc>
              <a:buNone/>
            </a:pPr>
            <a:r>
              <a:rPr lang="en-US" sz="1750" b="1" dirty="0">
                <a:solidFill>
                  <a:srgbClr val="405449"/>
                </a:solidFill>
                <a:latin typeface="Fraunces Extra Bold" pitchFamily="34" charset="0"/>
                <a:ea typeface="Fraunces Extra Bold" pitchFamily="34" charset="-122"/>
                <a:cs typeface="Fraunces Extra Bold" pitchFamily="34" charset="-120"/>
              </a:rPr>
              <a:t>3</a:t>
            </a:r>
            <a:endParaRPr lang="en-US" sz="1750" dirty="0"/>
          </a:p>
        </p:txBody>
      </p:sp>
      <p:sp>
        <p:nvSpPr>
          <p:cNvPr id="18" name="Text 15"/>
          <p:cNvSpPr/>
          <p:nvPr/>
        </p:nvSpPr>
        <p:spPr>
          <a:xfrm>
            <a:off x="6098262" y="4838224"/>
            <a:ext cx="3215640" cy="232529"/>
          </a:xfrm>
          <a:prstGeom prst="rect">
            <a:avLst/>
          </a:prstGeom>
          <a:noFill/>
          <a:ln/>
        </p:spPr>
        <p:txBody>
          <a:bodyPr wrap="none" lIns="0" tIns="0" rIns="0" bIns="0" rtlCol="0" anchor="t"/>
          <a:lstStyle/>
          <a:p>
            <a:pPr marL="0" indent="0" algn="r">
              <a:lnSpc>
                <a:spcPts val="1800"/>
              </a:lnSpc>
              <a:buNone/>
            </a:pPr>
            <a:r>
              <a:rPr lang="en-US" sz="1450" b="1" dirty="0">
                <a:solidFill>
                  <a:srgbClr val="405449"/>
                </a:solidFill>
                <a:latin typeface="Fraunces Extra Bold" pitchFamily="34" charset="0"/>
                <a:ea typeface="Fraunces Extra Bold" pitchFamily="34" charset="-122"/>
                <a:cs typeface="Fraunces Extra Bold" pitchFamily="34" charset="-120"/>
              </a:rPr>
              <a:t>Prezident Islom Karimov saylandi</a:t>
            </a:r>
            <a:endParaRPr lang="en-US" sz="1450" dirty="0"/>
          </a:p>
        </p:txBody>
      </p:sp>
      <p:sp>
        <p:nvSpPr>
          <p:cNvPr id="19" name="Text 16"/>
          <p:cNvSpPr/>
          <p:nvPr/>
        </p:nvSpPr>
        <p:spPr>
          <a:xfrm>
            <a:off x="6007537" y="5129332"/>
            <a:ext cx="3306366" cy="789146"/>
          </a:xfrm>
          <a:prstGeom prst="rect">
            <a:avLst/>
          </a:prstGeom>
          <a:noFill/>
          <a:ln/>
        </p:spPr>
        <p:txBody>
          <a:bodyPr wrap="square" lIns="0" tIns="0" rIns="0" bIns="0" rtlCol="0" anchor="t"/>
          <a:lstStyle/>
          <a:p>
            <a:pPr marL="0" indent="0" algn="r">
              <a:lnSpc>
                <a:spcPts val="1550"/>
              </a:lnSpc>
              <a:buNone/>
            </a:pPr>
            <a:r>
              <a:rPr lang="en-US" sz="1150" dirty="0">
                <a:solidFill>
                  <a:srgbClr val="405449"/>
                </a:solidFill>
                <a:latin typeface="Nobile" pitchFamily="34" charset="0"/>
                <a:ea typeface="Nobile" pitchFamily="34" charset="-122"/>
                <a:cs typeface="Nobile" pitchFamily="34" charset="-120"/>
              </a:rPr>
              <a:t>Dastlabki umumxalq saylovlarida Islom Karimov 86% ovoz bilan mamlakatning birinchi Prezidenti etib saylandi va mustaqil Oʻzbekistonning boshqaruviga rahbarlik qildi.</a:t>
            </a:r>
            <a:endParaRPr lang="en-US" sz="115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007537" y="2139196"/>
            <a:ext cx="8101727" cy="930593"/>
          </a:xfrm>
          <a:prstGeom prst="rect">
            <a:avLst/>
          </a:prstGeom>
          <a:noFill/>
          <a:ln/>
        </p:spPr>
        <p:txBody>
          <a:bodyPr wrap="square" lIns="0" tIns="0" rIns="0" bIns="0" rtlCol="0" anchor="t"/>
          <a:lstStyle/>
          <a:p>
            <a:pPr marL="0" indent="0" algn="l">
              <a:lnSpc>
                <a:spcPts val="3650"/>
              </a:lnSpc>
              <a:buNone/>
            </a:pPr>
            <a:r>
              <a:rPr lang="en-US" sz="2900" b="1" dirty="0">
                <a:solidFill>
                  <a:srgbClr val="3B4540"/>
                </a:solidFill>
                <a:latin typeface="Fraunces Extra Bold" pitchFamily="34" charset="0"/>
                <a:ea typeface="Fraunces Extra Bold" pitchFamily="34" charset="-122"/>
                <a:cs typeface="Fraunces Extra Bold" pitchFamily="34" charset="-120"/>
              </a:rPr>
              <a:t>Mustaqillikning boshlanishi: 1991 yil 31-avgust</a:t>
            </a:r>
            <a:endParaRPr lang="en-US" sz="2900" dirty="0"/>
          </a:p>
        </p:txBody>
      </p:sp>
      <p:sp>
        <p:nvSpPr>
          <p:cNvPr id="4" name="Shape 1"/>
          <p:cNvSpPr/>
          <p:nvPr/>
        </p:nvSpPr>
        <p:spPr>
          <a:xfrm>
            <a:off x="10050780" y="3216354"/>
            <a:ext cx="15240" cy="2874050"/>
          </a:xfrm>
          <a:prstGeom prst="roundRect">
            <a:avLst>
              <a:gd name="adj" fmla="val 879450"/>
            </a:avLst>
          </a:prstGeom>
          <a:solidFill>
            <a:srgbClr val="CED9CE"/>
          </a:solidFill>
          <a:ln/>
        </p:spPr>
      </p:sp>
      <p:sp>
        <p:nvSpPr>
          <p:cNvPr id="5" name="Shape 2"/>
          <p:cNvSpPr/>
          <p:nvPr/>
        </p:nvSpPr>
        <p:spPr>
          <a:xfrm>
            <a:off x="9459397" y="3376255"/>
            <a:ext cx="446723" cy="15240"/>
          </a:xfrm>
          <a:prstGeom prst="roundRect">
            <a:avLst>
              <a:gd name="adj" fmla="val 879450"/>
            </a:avLst>
          </a:prstGeom>
          <a:solidFill>
            <a:srgbClr val="CED9CE"/>
          </a:solidFill>
          <a:ln/>
        </p:spPr>
      </p:sp>
      <p:sp>
        <p:nvSpPr>
          <p:cNvPr id="6" name="Shape 3"/>
          <p:cNvSpPr/>
          <p:nvPr/>
        </p:nvSpPr>
        <p:spPr>
          <a:xfrm>
            <a:off x="9890879" y="3216354"/>
            <a:ext cx="335042" cy="335042"/>
          </a:xfrm>
          <a:prstGeom prst="roundRect">
            <a:avLst>
              <a:gd name="adj" fmla="val 40003"/>
            </a:avLst>
          </a:prstGeom>
          <a:solidFill>
            <a:srgbClr val="E8F3E8"/>
          </a:solidFill>
          <a:ln/>
        </p:spPr>
      </p:sp>
      <p:sp>
        <p:nvSpPr>
          <p:cNvPr id="7" name="Text 4"/>
          <p:cNvSpPr/>
          <p:nvPr/>
        </p:nvSpPr>
        <p:spPr>
          <a:xfrm>
            <a:off x="9946719" y="3244275"/>
            <a:ext cx="223361" cy="279202"/>
          </a:xfrm>
          <a:prstGeom prst="rect">
            <a:avLst/>
          </a:prstGeom>
          <a:noFill/>
          <a:ln/>
        </p:spPr>
        <p:txBody>
          <a:bodyPr wrap="none" lIns="0" tIns="0" rIns="0" bIns="0" rtlCol="0" anchor="t"/>
          <a:lstStyle/>
          <a:p>
            <a:pPr marL="0" indent="0" algn="ctr">
              <a:lnSpc>
                <a:spcPts val="1750"/>
              </a:lnSpc>
              <a:buNone/>
            </a:pPr>
            <a:r>
              <a:rPr lang="en-US" sz="1750" b="1" dirty="0">
                <a:solidFill>
                  <a:srgbClr val="405449"/>
                </a:solidFill>
                <a:latin typeface="Fraunces Extra Bold" pitchFamily="34" charset="0"/>
                <a:ea typeface="Fraunces Extra Bold" pitchFamily="34" charset="-122"/>
                <a:cs typeface="Fraunces Extra Bold" pitchFamily="34" charset="-120"/>
              </a:rPr>
              <a:t>1</a:t>
            </a:r>
            <a:endParaRPr lang="en-US" sz="1750" dirty="0"/>
          </a:p>
        </p:txBody>
      </p:sp>
      <p:sp>
        <p:nvSpPr>
          <p:cNvPr id="8" name="Text 5"/>
          <p:cNvSpPr/>
          <p:nvPr/>
        </p:nvSpPr>
        <p:spPr>
          <a:xfrm>
            <a:off x="6356509" y="3267432"/>
            <a:ext cx="2957393" cy="232529"/>
          </a:xfrm>
          <a:prstGeom prst="rect">
            <a:avLst/>
          </a:prstGeom>
          <a:noFill/>
          <a:ln/>
        </p:spPr>
        <p:txBody>
          <a:bodyPr wrap="none" lIns="0" tIns="0" rIns="0" bIns="0" rtlCol="0" anchor="t"/>
          <a:lstStyle/>
          <a:p>
            <a:pPr marL="0" indent="0" algn="r">
              <a:lnSpc>
                <a:spcPts val="1800"/>
              </a:lnSpc>
              <a:buNone/>
            </a:pPr>
            <a:r>
              <a:rPr lang="en-US" sz="1450" b="1" dirty="0">
                <a:solidFill>
                  <a:srgbClr val="405449"/>
                </a:solidFill>
                <a:latin typeface="Fraunces Extra Bold" pitchFamily="34" charset="0"/>
                <a:ea typeface="Fraunces Extra Bold" pitchFamily="34" charset="-122"/>
                <a:cs typeface="Fraunces Extra Bold" pitchFamily="34" charset="-120"/>
              </a:rPr>
              <a:t>Davlat mustaqilligi eʼlon qilindi</a:t>
            </a:r>
            <a:endParaRPr lang="en-US" sz="1450" dirty="0"/>
          </a:p>
        </p:txBody>
      </p:sp>
      <p:sp>
        <p:nvSpPr>
          <p:cNvPr id="9" name="Text 6"/>
          <p:cNvSpPr/>
          <p:nvPr/>
        </p:nvSpPr>
        <p:spPr>
          <a:xfrm>
            <a:off x="6007537" y="3558540"/>
            <a:ext cx="3306366" cy="789146"/>
          </a:xfrm>
          <a:prstGeom prst="rect">
            <a:avLst/>
          </a:prstGeom>
          <a:noFill/>
          <a:ln/>
        </p:spPr>
        <p:txBody>
          <a:bodyPr wrap="square" lIns="0" tIns="0" rIns="0" bIns="0" rtlCol="0" anchor="t"/>
          <a:lstStyle/>
          <a:p>
            <a:pPr marL="0" indent="0" algn="r">
              <a:lnSpc>
                <a:spcPts val="1550"/>
              </a:lnSpc>
              <a:buNone/>
            </a:pPr>
            <a:r>
              <a:rPr lang="en-US" sz="1150" dirty="0">
                <a:solidFill>
                  <a:srgbClr val="405449"/>
                </a:solidFill>
                <a:latin typeface="Nobile" pitchFamily="34" charset="0"/>
                <a:ea typeface="Nobile" pitchFamily="34" charset="-122"/>
                <a:cs typeface="Nobile" pitchFamily="34" charset="-120"/>
              </a:rPr>
              <a:t>Oʻzbekiston SSR Oliy Kengashi navbatdan tashqari sessiyasida mamlakatning davlat mustaqilligi tantanali ravishda eʼlon qilindi, bu Oʻzbekiston tarixida yangi sahifani ochdi.</a:t>
            </a:r>
            <a:endParaRPr lang="en-US" sz="1150" dirty="0"/>
          </a:p>
        </p:txBody>
      </p:sp>
      <p:sp>
        <p:nvSpPr>
          <p:cNvPr id="10" name="Shape 7"/>
          <p:cNvSpPr/>
          <p:nvPr/>
        </p:nvSpPr>
        <p:spPr>
          <a:xfrm>
            <a:off x="10210681" y="4167426"/>
            <a:ext cx="446723" cy="15240"/>
          </a:xfrm>
          <a:prstGeom prst="roundRect">
            <a:avLst>
              <a:gd name="adj" fmla="val 879450"/>
            </a:avLst>
          </a:prstGeom>
          <a:solidFill>
            <a:srgbClr val="CED9CE"/>
          </a:solidFill>
          <a:ln/>
        </p:spPr>
      </p:sp>
      <p:sp>
        <p:nvSpPr>
          <p:cNvPr id="11" name="Shape 8"/>
          <p:cNvSpPr/>
          <p:nvPr/>
        </p:nvSpPr>
        <p:spPr>
          <a:xfrm>
            <a:off x="9890879" y="4007525"/>
            <a:ext cx="335042" cy="335042"/>
          </a:xfrm>
          <a:prstGeom prst="roundRect">
            <a:avLst>
              <a:gd name="adj" fmla="val 40003"/>
            </a:avLst>
          </a:prstGeom>
          <a:solidFill>
            <a:srgbClr val="E8F3E8"/>
          </a:solidFill>
          <a:ln/>
        </p:spPr>
      </p:sp>
      <p:sp>
        <p:nvSpPr>
          <p:cNvPr id="12" name="Text 9"/>
          <p:cNvSpPr/>
          <p:nvPr/>
        </p:nvSpPr>
        <p:spPr>
          <a:xfrm>
            <a:off x="9946719" y="4035445"/>
            <a:ext cx="223361" cy="279202"/>
          </a:xfrm>
          <a:prstGeom prst="rect">
            <a:avLst/>
          </a:prstGeom>
          <a:noFill/>
          <a:ln/>
        </p:spPr>
        <p:txBody>
          <a:bodyPr wrap="none" lIns="0" tIns="0" rIns="0" bIns="0" rtlCol="0" anchor="t"/>
          <a:lstStyle/>
          <a:p>
            <a:pPr marL="0" indent="0" algn="ctr">
              <a:lnSpc>
                <a:spcPts val="1750"/>
              </a:lnSpc>
              <a:buNone/>
            </a:pPr>
            <a:r>
              <a:rPr lang="en-US" sz="1750" b="1" dirty="0">
                <a:solidFill>
                  <a:srgbClr val="405449"/>
                </a:solidFill>
                <a:latin typeface="Fraunces Extra Bold" pitchFamily="34" charset="0"/>
                <a:ea typeface="Fraunces Extra Bold" pitchFamily="34" charset="-122"/>
                <a:cs typeface="Fraunces Extra Bold" pitchFamily="34" charset="-120"/>
              </a:rPr>
              <a:t>2</a:t>
            </a:r>
            <a:endParaRPr lang="en-US" sz="1750" dirty="0"/>
          </a:p>
        </p:txBody>
      </p:sp>
      <p:sp>
        <p:nvSpPr>
          <p:cNvPr id="13" name="Text 10"/>
          <p:cNvSpPr/>
          <p:nvPr/>
        </p:nvSpPr>
        <p:spPr>
          <a:xfrm>
            <a:off x="10802898" y="4058602"/>
            <a:ext cx="3306366" cy="465058"/>
          </a:xfrm>
          <a:prstGeom prst="rect">
            <a:avLst/>
          </a:prstGeom>
          <a:noFill/>
          <a:ln/>
        </p:spPr>
        <p:txBody>
          <a:bodyPr wrap="square" lIns="0" tIns="0" rIns="0" bIns="0" rtlCol="0" anchor="t"/>
          <a:lstStyle/>
          <a:p>
            <a:pPr marL="0" indent="0" algn="l">
              <a:lnSpc>
                <a:spcPts val="1800"/>
              </a:lnSpc>
              <a:buNone/>
            </a:pPr>
            <a:r>
              <a:rPr lang="en-US" sz="1450" b="1" dirty="0">
                <a:solidFill>
                  <a:srgbClr val="405449"/>
                </a:solidFill>
                <a:latin typeface="Fraunces Extra Bold" pitchFamily="34" charset="0"/>
                <a:ea typeface="Fraunces Extra Bold" pitchFamily="34" charset="-122"/>
                <a:cs typeface="Fraunces Extra Bold" pitchFamily="34" charset="-120"/>
              </a:rPr>
              <a:t>Mustaqillik kuni rasman tasdiqlandi</a:t>
            </a:r>
            <a:endParaRPr lang="en-US" sz="1450" dirty="0"/>
          </a:p>
        </p:txBody>
      </p:sp>
      <p:sp>
        <p:nvSpPr>
          <p:cNvPr id="14" name="Text 11"/>
          <p:cNvSpPr/>
          <p:nvPr/>
        </p:nvSpPr>
        <p:spPr>
          <a:xfrm>
            <a:off x="10802898" y="4582239"/>
            <a:ext cx="3306366" cy="789146"/>
          </a:xfrm>
          <a:prstGeom prst="rect">
            <a:avLst/>
          </a:prstGeom>
          <a:noFill/>
          <a:ln/>
        </p:spPr>
        <p:txBody>
          <a:bodyPr wrap="square" lIns="0" tIns="0" rIns="0" bIns="0" rtlCol="0" anchor="t"/>
          <a:lstStyle/>
          <a:p>
            <a:pPr marL="0" indent="0" algn="l">
              <a:lnSpc>
                <a:spcPts val="1550"/>
              </a:lnSpc>
              <a:buNone/>
            </a:pPr>
            <a:r>
              <a:rPr lang="en-US" sz="1150" dirty="0">
                <a:solidFill>
                  <a:srgbClr val="405449"/>
                </a:solidFill>
                <a:latin typeface="Nobile" pitchFamily="34" charset="0"/>
                <a:ea typeface="Nobile" pitchFamily="34" charset="-122"/>
                <a:cs typeface="Nobile" pitchFamily="34" charset="-120"/>
              </a:rPr>
              <a:t>1-sentabr butun xalqning faxr va gʻururini ifodalovchi Mustaqillik kuni sifatida rasman tasdiqlandi. Bu kun har yili katta shodiyona bilan nishonlanadi.</a:t>
            </a:r>
            <a:endParaRPr lang="en-US" sz="1150" dirty="0"/>
          </a:p>
        </p:txBody>
      </p:sp>
      <p:sp>
        <p:nvSpPr>
          <p:cNvPr id="15" name="Shape 12"/>
          <p:cNvSpPr/>
          <p:nvPr/>
        </p:nvSpPr>
        <p:spPr>
          <a:xfrm>
            <a:off x="9459397" y="4947047"/>
            <a:ext cx="446723" cy="15240"/>
          </a:xfrm>
          <a:prstGeom prst="roundRect">
            <a:avLst>
              <a:gd name="adj" fmla="val 879450"/>
            </a:avLst>
          </a:prstGeom>
          <a:solidFill>
            <a:srgbClr val="CED9CE"/>
          </a:solidFill>
          <a:ln/>
        </p:spPr>
      </p:sp>
      <p:sp>
        <p:nvSpPr>
          <p:cNvPr id="16" name="Shape 13"/>
          <p:cNvSpPr/>
          <p:nvPr/>
        </p:nvSpPr>
        <p:spPr>
          <a:xfrm>
            <a:off x="9890879" y="4787146"/>
            <a:ext cx="335042" cy="335042"/>
          </a:xfrm>
          <a:prstGeom prst="roundRect">
            <a:avLst>
              <a:gd name="adj" fmla="val 40003"/>
            </a:avLst>
          </a:prstGeom>
          <a:solidFill>
            <a:srgbClr val="E8F3E8"/>
          </a:solidFill>
          <a:ln/>
        </p:spPr>
      </p:sp>
      <p:sp>
        <p:nvSpPr>
          <p:cNvPr id="17" name="Text 14"/>
          <p:cNvSpPr/>
          <p:nvPr/>
        </p:nvSpPr>
        <p:spPr>
          <a:xfrm>
            <a:off x="9946719" y="4815066"/>
            <a:ext cx="223361" cy="279202"/>
          </a:xfrm>
          <a:prstGeom prst="rect">
            <a:avLst/>
          </a:prstGeom>
          <a:noFill/>
          <a:ln/>
        </p:spPr>
        <p:txBody>
          <a:bodyPr wrap="none" lIns="0" tIns="0" rIns="0" bIns="0" rtlCol="0" anchor="t"/>
          <a:lstStyle/>
          <a:p>
            <a:pPr marL="0" indent="0" algn="ctr">
              <a:lnSpc>
                <a:spcPts val="1750"/>
              </a:lnSpc>
              <a:buNone/>
            </a:pPr>
            <a:r>
              <a:rPr lang="en-US" sz="1750" b="1" dirty="0">
                <a:solidFill>
                  <a:srgbClr val="405449"/>
                </a:solidFill>
                <a:latin typeface="Fraunces Extra Bold" pitchFamily="34" charset="0"/>
                <a:ea typeface="Fraunces Extra Bold" pitchFamily="34" charset="-122"/>
                <a:cs typeface="Fraunces Extra Bold" pitchFamily="34" charset="-120"/>
              </a:rPr>
              <a:t>3</a:t>
            </a:r>
            <a:endParaRPr lang="en-US" sz="1750" dirty="0"/>
          </a:p>
        </p:txBody>
      </p:sp>
      <p:sp>
        <p:nvSpPr>
          <p:cNvPr id="18" name="Text 15"/>
          <p:cNvSpPr/>
          <p:nvPr/>
        </p:nvSpPr>
        <p:spPr>
          <a:xfrm>
            <a:off x="6098262" y="4838224"/>
            <a:ext cx="3215640" cy="232529"/>
          </a:xfrm>
          <a:prstGeom prst="rect">
            <a:avLst/>
          </a:prstGeom>
          <a:noFill/>
          <a:ln/>
        </p:spPr>
        <p:txBody>
          <a:bodyPr wrap="none" lIns="0" tIns="0" rIns="0" bIns="0" rtlCol="0" anchor="t"/>
          <a:lstStyle/>
          <a:p>
            <a:pPr marL="0" indent="0" algn="r">
              <a:lnSpc>
                <a:spcPts val="1800"/>
              </a:lnSpc>
              <a:buNone/>
            </a:pPr>
            <a:r>
              <a:rPr lang="en-US" sz="1450" b="1" dirty="0">
                <a:solidFill>
                  <a:srgbClr val="405449"/>
                </a:solidFill>
                <a:latin typeface="Fraunces Extra Bold" pitchFamily="34" charset="0"/>
                <a:ea typeface="Fraunces Extra Bold" pitchFamily="34" charset="-122"/>
                <a:cs typeface="Fraunces Extra Bold" pitchFamily="34" charset="-120"/>
              </a:rPr>
              <a:t>Prezident Islom Karimov saylandi</a:t>
            </a:r>
            <a:endParaRPr lang="en-US" sz="1450" dirty="0"/>
          </a:p>
        </p:txBody>
      </p:sp>
      <p:sp>
        <p:nvSpPr>
          <p:cNvPr id="19" name="Text 16"/>
          <p:cNvSpPr/>
          <p:nvPr/>
        </p:nvSpPr>
        <p:spPr>
          <a:xfrm>
            <a:off x="6007537" y="5129332"/>
            <a:ext cx="3306366" cy="789146"/>
          </a:xfrm>
          <a:prstGeom prst="rect">
            <a:avLst/>
          </a:prstGeom>
          <a:noFill/>
          <a:ln/>
        </p:spPr>
        <p:txBody>
          <a:bodyPr wrap="square" lIns="0" tIns="0" rIns="0" bIns="0" rtlCol="0" anchor="t"/>
          <a:lstStyle/>
          <a:p>
            <a:pPr marL="0" indent="0" algn="r">
              <a:lnSpc>
                <a:spcPts val="1550"/>
              </a:lnSpc>
              <a:buNone/>
            </a:pPr>
            <a:r>
              <a:rPr lang="en-US" sz="1150" dirty="0">
                <a:solidFill>
                  <a:srgbClr val="405449"/>
                </a:solidFill>
                <a:latin typeface="Nobile" pitchFamily="34" charset="0"/>
                <a:ea typeface="Nobile" pitchFamily="34" charset="-122"/>
                <a:cs typeface="Nobile" pitchFamily="34" charset="-120"/>
              </a:rPr>
              <a:t>Dastlabki umumxalq saylovlarida Islom Karimov 86% ovoz bilan mamlakatning birinchi Prezidenti etib saylandi va mustaqil Oʻzbekistonning boshqaruviga rahbarlik qildi.</a:t>
            </a:r>
            <a:endParaRPr lang="en-US" sz="1150" dirty="0"/>
          </a:p>
        </p:txBody>
      </p:sp>
    </p:spTree>
    <p:extLst>
      <p:ext uri="{BB962C8B-B14F-4D97-AF65-F5344CB8AC3E}">
        <p14:creationId xmlns:p14="http://schemas.microsoft.com/office/powerpoint/2010/main" val="17830035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32949" y="1108472"/>
            <a:ext cx="8467606" cy="596146"/>
          </a:xfrm>
          <a:prstGeom prst="rect">
            <a:avLst/>
          </a:prstGeom>
          <a:noFill/>
          <a:ln/>
        </p:spPr>
        <p:txBody>
          <a:bodyPr wrap="none" lIns="0" tIns="0" rIns="0" bIns="0" rtlCol="0" anchor="t"/>
          <a:lstStyle/>
          <a:p>
            <a:pPr marL="0" indent="0" algn="l">
              <a:lnSpc>
                <a:spcPts val="4650"/>
              </a:lnSpc>
              <a:buNone/>
            </a:pPr>
            <a:r>
              <a:rPr lang="en-US" sz="3750" b="1" dirty="0">
                <a:solidFill>
                  <a:srgbClr val="3B4540"/>
                </a:solidFill>
                <a:latin typeface="Fraunces Extra Bold" pitchFamily="34" charset="0"/>
                <a:ea typeface="Fraunces Extra Bold" pitchFamily="34" charset="-122"/>
                <a:cs typeface="Fraunces Extra Bold" pitchFamily="34" charset="-120"/>
              </a:rPr>
              <a:t>Davlat ramzlarining qabul qilinishi</a:t>
            </a:r>
            <a:endParaRPr lang="en-US" sz="3750" dirty="0"/>
          </a:p>
        </p:txBody>
      </p:sp>
      <p:pic>
        <p:nvPicPr>
          <p:cNvPr id="3" name="Image 0" descr="preencoded.png"/>
          <p:cNvPicPr>
            <a:picLocks noChangeAspect="1"/>
          </p:cNvPicPr>
          <p:nvPr/>
        </p:nvPicPr>
        <p:blipFill>
          <a:blip r:embed="rId3"/>
          <a:stretch>
            <a:fillRect/>
          </a:stretch>
        </p:blipFill>
        <p:spPr>
          <a:xfrm>
            <a:off x="740569" y="2149554"/>
            <a:ext cx="4281368" cy="2289453"/>
          </a:xfrm>
          <a:prstGeom prst="rect">
            <a:avLst/>
          </a:prstGeom>
        </p:spPr>
      </p:pic>
      <p:pic>
        <p:nvPicPr>
          <p:cNvPr id="4" name="Image 1" descr="preencoded.png"/>
          <p:cNvPicPr>
            <a:picLocks noChangeAspect="1"/>
          </p:cNvPicPr>
          <p:nvPr/>
        </p:nvPicPr>
        <p:blipFill>
          <a:blip r:embed="rId4"/>
          <a:stretch>
            <a:fillRect/>
          </a:stretch>
        </p:blipFill>
        <p:spPr>
          <a:xfrm>
            <a:off x="5174456" y="2149554"/>
            <a:ext cx="4281368" cy="2289453"/>
          </a:xfrm>
          <a:prstGeom prst="rect">
            <a:avLst/>
          </a:prstGeom>
        </p:spPr>
      </p:pic>
      <p:pic>
        <p:nvPicPr>
          <p:cNvPr id="5" name="Image 2" descr="preencoded.png"/>
          <p:cNvPicPr>
            <a:picLocks noChangeAspect="1"/>
          </p:cNvPicPr>
          <p:nvPr/>
        </p:nvPicPr>
        <p:blipFill>
          <a:blip r:embed="rId5"/>
          <a:stretch>
            <a:fillRect/>
          </a:stretch>
        </p:blipFill>
        <p:spPr>
          <a:xfrm>
            <a:off x="9608344" y="2149554"/>
            <a:ext cx="4281368" cy="2289453"/>
          </a:xfrm>
          <a:prstGeom prst="rect">
            <a:avLst/>
          </a:prstGeom>
        </p:spPr>
      </p:pic>
      <p:sp>
        <p:nvSpPr>
          <p:cNvPr id="6" name="Shape 1"/>
          <p:cNvSpPr/>
          <p:nvPr/>
        </p:nvSpPr>
        <p:spPr>
          <a:xfrm>
            <a:off x="732949" y="4844832"/>
            <a:ext cx="95369" cy="95369"/>
          </a:xfrm>
          <a:prstGeom prst="roundRect">
            <a:avLst>
              <a:gd name="adj" fmla="val 479401"/>
            </a:avLst>
          </a:prstGeom>
          <a:solidFill>
            <a:srgbClr val="438951"/>
          </a:solidFill>
          <a:ln/>
        </p:spPr>
      </p:sp>
      <p:sp>
        <p:nvSpPr>
          <p:cNvPr id="7" name="Text 2"/>
          <p:cNvSpPr/>
          <p:nvPr/>
        </p:nvSpPr>
        <p:spPr>
          <a:xfrm>
            <a:off x="988695" y="4743569"/>
            <a:ext cx="3998714" cy="596027"/>
          </a:xfrm>
          <a:prstGeom prst="rect">
            <a:avLst/>
          </a:prstGeom>
          <a:noFill/>
          <a:ln/>
        </p:spPr>
        <p:txBody>
          <a:bodyPr wrap="square" lIns="0" tIns="0" rIns="0" bIns="0" rtlCol="0" anchor="t"/>
          <a:lstStyle/>
          <a:p>
            <a:pPr marL="0" indent="0" algn="l">
              <a:lnSpc>
                <a:spcPts val="2300"/>
              </a:lnSpc>
              <a:buNone/>
            </a:pPr>
            <a:r>
              <a:rPr lang="en-US" sz="1850" b="1" dirty="0">
                <a:solidFill>
                  <a:srgbClr val="405449"/>
                </a:solidFill>
                <a:latin typeface="Fraunces Extra Bold" pitchFamily="34" charset="0"/>
                <a:ea typeface="Fraunces Extra Bold" pitchFamily="34" charset="-122"/>
                <a:cs typeface="Fraunces Extra Bold" pitchFamily="34" charset="-120"/>
              </a:rPr>
              <a:t>Davlat bayrog‘i tasdiqlandi (1991 yil 18-noyabr)</a:t>
            </a:r>
            <a:endParaRPr lang="en-US" sz="1850" dirty="0"/>
          </a:p>
        </p:txBody>
      </p:sp>
      <p:sp>
        <p:nvSpPr>
          <p:cNvPr id="8" name="Text 3"/>
          <p:cNvSpPr/>
          <p:nvPr/>
        </p:nvSpPr>
        <p:spPr>
          <a:xfrm>
            <a:off x="988695" y="5435798"/>
            <a:ext cx="3998714" cy="1685211"/>
          </a:xfrm>
          <a:prstGeom prst="rect">
            <a:avLst/>
          </a:prstGeom>
          <a:noFill/>
          <a:ln/>
        </p:spPr>
        <p:txBody>
          <a:bodyPr wrap="square" lIns="0" tIns="0" rIns="0" bIns="0" rtlCol="0" anchor="t"/>
          <a:lstStyle/>
          <a:p>
            <a:pPr marL="0" indent="0" algn="l">
              <a:lnSpc>
                <a:spcPts val="2200"/>
              </a:lnSpc>
              <a:buNone/>
            </a:pPr>
            <a:r>
              <a:rPr lang="en-US" sz="1500" dirty="0">
                <a:solidFill>
                  <a:srgbClr val="405449"/>
                </a:solidFill>
                <a:latin typeface="Nobile" pitchFamily="34" charset="0"/>
                <a:ea typeface="Nobile" pitchFamily="34" charset="-122"/>
                <a:cs typeface="Nobile" pitchFamily="34" charset="-120"/>
              </a:rPr>
              <a:t>Moviy osmon, poklik ramzi boʻlgan oq, yashil tabiat va qizil chiziqlar birlashgan bayroq Oʻzbekistonning mustaqillik va taraqqiyot yoʻlini belgiladi. Undagi yarim oy va yulduzlar mamlakatning boy tarixini va yorugʻ kelajagini anglatadi.</a:t>
            </a:r>
            <a:endParaRPr lang="en-US" sz="1500" dirty="0"/>
          </a:p>
        </p:txBody>
      </p:sp>
      <p:sp>
        <p:nvSpPr>
          <p:cNvPr id="9" name="Shape 4"/>
          <p:cNvSpPr/>
          <p:nvPr/>
        </p:nvSpPr>
        <p:spPr>
          <a:xfrm>
            <a:off x="5187910" y="4844832"/>
            <a:ext cx="95369" cy="95369"/>
          </a:xfrm>
          <a:prstGeom prst="roundRect">
            <a:avLst>
              <a:gd name="adj" fmla="val 479401"/>
            </a:avLst>
          </a:prstGeom>
          <a:solidFill>
            <a:srgbClr val="438951"/>
          </a:solidFill>
          <a:ln/>
        </p:spPr>
      </p:sp>
      <p:sp>
        <p:nvSpPr>
          <p:cNvPr id="10" name="Text 5"/>
          <p:cNvSpPr/>
          <p:nvPr/>
        </p:nvSpPr>
        <p:spPr>
          <a:xfrm>
            <a:off x="5443657" y="4743569"/>
            <a:ext cx="3998714" cy="596027"/>
          </a:xfrm>
          <a:prstGeom prst="rect">
            <a:avLst/>
          </a:prstGeom>
          <a:noFill/>
          <a:ln/>
        </p:spPr>
        <p:txBody>
          <a:bodyPr wrap="square" lIns="0" tIns="0" rIns="0" bIns="0" rtlCol="0" anchor="t"/>
          <a:lstStyle/>
          <a:p>
            <a:pPr marL="0" indent="0" algn="l">
              <a:lnSpc>
                <a:spcPts val="2300"/>
              </a:lnSpc>
              <a:buNone/>
            </a:pPr>
            <a:r>
              <a:rPr lang="en-US" sz="1850" b="1" dirty="0">
                <a:solidFill>
                  <a:srgbClr val="405449"/>
                </a:solidFill>
                <a:latin typeface="Fraunces Extra Bold" pitchFamily="34" charset="0"/>
                <a:ea typeface="Fraunces Extra Bold" pitchFamily="34" charset="-122"/>
                <a:cs typeface="Fraunces Extra Bold" pitchFamily="34" charset="-120"/>
              </a:rPr>
              <a:t>Davlat gerbi qabul qilindi (1992 yil 2-iyul)</a:t>
            </a:r>
            <a:endParaRPr lang="en-US" sz="1850" dirty="0"/>
          </a:p>
        </p:txBody>
      </p:sp>
      <p:sp>
        <p:nvSpPr>
          <p:cNvPr id="11" name="Text 6"/>
          <p:cNvSpPr/>
          <p:nvPr/>
        </p:nvSpPr>
        <p:spPr>
          <a:xfrm>
            <a:off x="5443657" y="5435798"/>
            <a:ext cx="3998714" cy="1404342"/>
          </a:xfrm>
          <a:prstGeom prst="rect">
            <a:avLst/>
          </a:prstGeom>
          <a:noFill/>
          <a:ln/>
        </p:spPr>
        <p:txBody>
          <a:bodyPr wrap="square" lIns="0" tIns="0" rIns="0" bIns="0" rtlCol="0" anchor="t"/>
          <a:lstStyle/>
          <a:p>
            <a:pPr marL="0" indent="0" algn="l">
              <a:lnSpc>
                <a:spcPts val="2200"/>
              </a:lnSpc>
              <a:buNone/>
            </a:pPr>
            <a:r>
              <a:rPr lang="en-US" sz="1500" dirty="0">
                <a:solidFill>
                  <a:srgbClr val="405449"/>
                </a:solidFill>
                <a:latin typeface="Nobile" pitchFamily="34" charset="0"/>
                <a:ea typeface="Nobile" pitchFamily="34" charset="-122"/>
                <a:cs typeface="Nobile" pitchFamily="34" charset="-120"/>
              </a:rPr>
              <a:t>Quyosh nurlari ostida gullayotgan vodiy, paxta va bugʻdoy shingillari bilan bezatilgan gerb, qanotlari yoyilgan Humo qushi bilan birga, mamlakatning tinchlik, farovonlik va xalqparvarlik gʻoyalarini ifodalaydi.</a:t>
            </a:r>
            <a:endParaRPr lang="en-US" sz="1500" dirty="0"/>
          </a:p>
        </p:txBody>
      </p:sp>
      <p:sp>
        <p:nvSpPr>
          <p:cNvPr id="12" name="Shape 7"/>
          <p:cNvSpPr/>
          <p:nvPr/>
        </p:nvSpPr>
        <p:spPr>
          <a:xfrm>
            <a:off x="9642872" y="4844832"/>
            <a:ext cx="95369" cy="95369"/>
          </a:xfrm>
          <a:prstGeom prst="roundRect">
            <a:avLst>
              <a:gd name="adj" fmla="val 479401"/>
            </a:avLst>
          </a:prstGeom>
          <a:solidFill>
            <a:srgbClr val="438951"/>
          </a:solidFill>
          <a:ln/>
        </p:spPr>
      </p:sp>
      <p:sp>
        <p:nvSpPr>
          <p:cNvPr id="13" name="Text 8"/>
          <p:cNvSpPr/>
          <p:nvPr/>
        </p:nvSpPr>
        <p:spPr>
          <a:xfrm>
            <a:off x="9898618" y="4743569"/>
            <a:ext cx="3998714" cy="596027"/>
          </a:xfrm>
          <a:prstGeom prst="rect">
            <a:avLst/>
          </a:prstGeom>
          <a:noFill/>
          <a:ln/>
        </p:spPr>
        <p:txBody>
          <a:bodyPr wrap="square" lIns="0" tIns="0" rIns="0" bIns="0" rtlCol="0" anchor="t"/>
          <a:lstStyle/>
          <a:p>
            <a:pPr marL="0" indent="0" algn="l">
              <a:lnSpc>
                <a:spcPts val="2300"/>
              </a:lnSpc>
              <a:buNone/>
            </a:pPr>
            <a:r>
              <a:rPr lang="en-US" sz="1850" b="1" dirty="0">
                <a:solidFill>
                  <a:srgbClr val="405449"/>
                </a:solidFill>
                <a:latin typeface="Fraunces Extra Bold" pitchFamily="34" charset="0"/>
                <a:ea typeface="Fraunces Extra Bold" pitchFamily="34" charset="-122"/>
                <a:cs typeface="Fraunces Extra Bold" pitchFamily="34" charset="-120"/>
              </a:rPr>
              <a:t>Davlat madhiyasi tasdiqlandi (1992 yil 10-dekabr)</a:t>
            </a:r>
            <a:endParaRPr lang="en-US" sz="1850" dirty="0"/>
          </a:p>
        </p:txBody>
      </p:sp>
      <p:sp>
        <p:nvSpPr>
          <p:cNvPr id="14" name="Text 9"/>
          <p:cNvSpPr/>
          <p:nvPr/>
        </p:nvSpPr>
        <p:spPr>
          <a:xfrm>
            <a:off x="9898618" y="5435798"/>
            <a:ext cx="3998714" cy="1404342"/>
          </a:xfrm>
          <a:prstGeom prst="rect">
            <a:avLst/>
          </a:prstGeom>
          <a:noFill/>
          <a:ln/>
        </p:spPr>
        <p:txBody>
          <a:bodyPr wrap="square" lIns="0" tIns="0" rIns="0" bIns="0" rtlCol="0" anchor="t"/>
          <a:lstStyle/>
          <a:p>
            <a:pPr marL="0" indent="0" algn="l">
              <a:lnSpc>
                <a:spcPts val="2200"/>
              </a:lnSpc>
              <a:buNone/>
            </a:pPr>
            <a:r>
              <a:rPr lang="en-US" sz="1500" dirty="0">
                <a:solidFill>
                  <a:srgbClr val="405449"/>
                </a:solidFill>
                <a:latin typeface="Nobile" pitchFamily="34" charset="0"/>
                <a:ea typeface="Nobile" pitchFamily="34" charset="-122"/>
                <a:cs typeface="Nobile" pitchFamily="34" charset="-120"/>
              </a:rPr>
              <a:t>Buyuk oʻzbek shoiri Abdulla Oripov sheʼri va Bastakor Mutal Burhonov musiqasi bilan yaratilgan madhiya, xalqning ruhiy kuchi va vatanparvarlik tuygʻularini ifodalovchi muhim ramzga aylandi.</a:t>
            </a:r>
            <a:endParaRPr lang="en-US" sz="1500" dirty="0"/>
          </a:p>
        </p:txBody>
      </p:sp>
    </p:spTree>
    <p:extLst>
      <p:ext uri="{BB962C8B-B14F-4D97-AF65-F5344CB8AC3E}">
        <p14:creationId xmlns:p14="http://schemas.microsoft.com/office/powerpoint/2010/main" val="8841938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2352437" y="474464"/>
            <a:ext cx="9925526" cy="898922"/>
          </a:xfrm>
          <a:prstGeom prst="rect">
            <a:avLst/>
          </a:prstGeom>
          <a:noFill/>
          <a:ln/>
        </p:spPr>
        <p:txBody>
          <a:bodyPr wrap="square" lIns="0" tIns="0" rIns="0" bIns="0" rtlCol="0" anchor="t"/>
          <a:lstStyle/>
          <a:p>
            <a:pPr marL="0" indent="0" algn="l">
              <a:lnSpc>
                <a:spcPts val="3500"/>
              </a:lnSpc>
              <a:buNone/>
            </a:pPr>
            <a:r>
              <a:rPr lang="en-US" sz="2800" b="1" dirty="0">
                <a:solidFill>
                  <a:srgbClr val="3B4540"/>
                </a:solidFill>
                <a:latin typeface="Fraunces Extra Bold" pitchFamily="34" charset="0"/>
                <a:ea typeface="Fraunces Extra Bold" pitchFamily="34" charset="-122"/>
                <a:cs typeface="Fraunces Extra Bold" pitchFamily="34" charset="-120"/>
              </a:rPr>
              <a:t>Mustaqillik yillarida yirik siyosiy va iqtisodiy islohotlar</a:t>
            </a:r>
            <a:endParaRPr lang="en-US" sz="2800" dirty="0"/>
          </a:p>
        </p:txBody>
      </p:sp>
      <p:pic>
        <p:nvPicPr>
          <p:cNvPr id="3" name="Image 0" descr="preencoded.png"/>
          <p:cNvPicPr>
            <a:picLocks noChangeAspect="1"/>
          </p:cNvPicPr>
          <p:nvPr/>
        </p:nvPicPr>
        <p:blipFill>
          <a:blip r:embed="rId3"/>
          <a:stretch>
            <a:fillRect/>
          </a:stretch>
        </p:blipFill>
        <p:spPr>
          <a:xfrm>
            <a:off x="2352437" y="1612702"/>
            <a:ext cx="4787384" cy="4787384"/>
          </a:xfrm>
          <a:prstGeom prst="rect">
            <a:avLst/>
          </a:prstGeom>
        </p:spPr>
      </p:pic>
      <p:sp>
        <p:nvSpPr>
          <p:cNvPr id="4" name="Text 1"/>
          <p:cNvSpPr/>
          <p:nvPr/>
        </p:nvSpPr>
        <p:spPr>
          <a:xfrm>
            <a:off x="2352437" y="6502598"/>
            <a:ext cx="1798082" cy="224671"/>
          </a:xfrm>
          <a:prstGeom prst="rect">
            <a:avLst/>
          </a:prstGeom>
          <a:noFill/>
          <a:ln/>
        </p:spPr>
        <p:txBody>
          <a:bodyPr wrap="none" lIns="0" tIns="0" rIns="0" bIns="0" rtlCol="0" anchor="t"/>
          <a:lstStyle/>
          <a:p>
            <a:pPr marL="0" indent="0" algn="l">
              <a:lnSpc>
                <a:spcPts val="1750"/>
              </a:lnSpc>
              <a:buNone/>
            </a:pPr>
            <a:r>
              <a:rPr lang="en-US" sz="1400" b="1" dirty="0">
                <a:solidFill>
                  <a:srgbClr val="3B4540"/>
                </a:solidFill>
                <a:latin typeface="Fraunces Extra Bold" pitchFamily="34" charset="0"/>
                <a:ea typeface="Fraunces Extra Bold" pitchFamily="34" charset="-122"/>
                <a:cs typeface="Fraunces Extra Bold" pitchFamily="34" charset="-120"/>
              </a:rPr>
              <a:t>Xalqaro tan olinish</a:t>
            </a:r>
            <a:endParaRPr lang="en-US" sz="1400" dirty="0"/>
          </a:p>
        </p:txBody>
      </p:sp>
      <p:sp>
        <p:nvSpPr>
          <p:cNvPr id="5" name="Text 2"/>
          <p:cNvSpPr/>
          <p:nvPr/>
        </p:nvSpPr>
        <p:spPr>
          <a:xfrm>
            <a:off x="2352437" y="6818471"/>
            <a:ext cx="4787384" cy="563999"/>
          </a:xfrm>
          <a:prstGeom prst="rect">
            <a:avLst/>
          </a:prstGeom>
          <a:noFill/>
          <a:ln/>
        </p:spPr>
        <p:txBody>
          <a:bodyPr wrap="square" lIns="0" tIns="0" rIns="0" bIns="0" rtlCol="0" anchor="t"/>
          <a:lstStyle/>
          <a:p>
            <a:pPr marL="0" indent="0" algn="l">
              <a:lnSpc>
                <a:spcPts val="1450"/>
              </a:lnSpc>
              <a:buNone/>
            </a:pPr>
            <a:r>
              <a:rPr lang="en-US" sz="1100" dirty="0">
                <a:solidFill>
                  <a:srgbClr val="405449"/>
                </a:solidFill>
                <a:latin typeface="Nobile" pitchFamily="34" charset="0"/>
                <a:ea typeface="Nobile" pitchFamily="34" charset="-122"/>
                <a:cs typeface="Nobile" pitchFamily="34" charset="-120"/>
              </a:rPr>
              <a:t>1992 yilda O‘zbekiston BMTga to‘laqonli aʼzo bo‘ldi, bu uning xalqaro maydonda mustaqil va teng huquqli davlat sifatida tan olinishining ramzi boʻldi.</a:t>
            </a:r>
            <a:endParaRPr lang="en-US" sz="1100" dirty="0"/>
          </a:p>
        </p:txBody>
      </p:sp>
      <p:pic>
        <p:nvPicPr>
          <p:cNvPr id="6" name="Image 1" descr="preencoded.png"/>
          <p:cNvPicPr>
            <a:picLocks noChangeAspect="1"/>
          </p:cNvPicPr>
          <p:nvPr/>
        </p:nvPicPr>
        <p:blipFill>
          <a:blip r:embed="rId4"/>
          <a:stretch>
            <a:fillRect/>
          </a:stretch>
        </p:blipFill>
        <p:spPr>
          <a:xfrm>
            <a:off x="7498199" y="1612702"/>
            <a:ext cx="4787384" cy="4787384"/>
          </a:xfrm>
          <a:prstGeom prst="rect">
            <a:avLst/>
          </a:prstGeom>
        </p:spPr>
      </p:pic>
      <p:sp>
        <p:nvSpPr>
          <p:cNvPr id="7" name="Text 3"/>
          <p:cNvSpPr/>
          <p:nvPr/>
        </p:nvSpPr>
        <p:spPr>
          <a:xfrm>
            <a:off x="7498199" y="6502598"/>
            <a:ext cx="3417689" cy="224671"/>
          </a:xfrm>
          <a:prstGeom prst="rect">
            <a:avLst/>
          </a:prstGeom>
          <a:noFill/>
          <a:ln/>
        </p:spPr>
        <p:txBody>
          <a:bodyPr wrap="none" lIns="0" tIns="0" rIns="0" bIns="0" rtlCol="0" anchor="t"/>
          <a:lstStyle/>
          <a:p>
            <a:pPr marL="0" indent="0" algn="l">
              <a:lnSpc>
                <a:spcPts val="1750"/>
              </a:lnSpc>
              <a:buNone/>
            </a:pPr>
            <a:r>
              <a:rPr lang="en-US" sz="1400" b="1" dirty="0">
                <a:solidFill>
                  <a:srgbClr val="3B4540"/>
                </a:solidFill>
                <a:latin typeface="Fraunces Extra Bold" pitchFamily="34" charset="0"/>
                <a:ea typeface="Fraunces Extra Bold" pitchFamily="34" charset="-122"/>
                <a:cs typeface="Fraunces Extra Bold" pitchFamily="34" charset="-120"/>
              </a:rPr>
              <a:t>Milliy valyuta va iqtisodiy mustaqillik</a:t>
            </a:r>
            <a:endParaRPr lang="en-US" sz="1400" dirty="0"/>
          </a:p>
        </p:txBody>
      </p:sp>
      <p:sp>
        <p:nvSpPr>
          <p:cNvPr id="8" name="Text 4"/>
          <p:cNvSpPr/>
          <p:nvPr/>
        </p:nvSpPr>
        <p:spPr>
          <a:xfrm>
            <a:off x="7498199" y="6818471"/>
            <a:ext cx="4787384" cy="563999"/>
          </a:xfrm>
          <a:prstGeom prst="rect">
            <a:avLst/>
          </a:prstGeom>
          <a:noFill/>
          <a:ln/>
        </p:spPr>
        <p:txBody>
          <a:bodyPr wrap="square" lIns="0" tIns="0" rIns="0" bIns="0" rtlCol="0" anchor="t"/>
          <a:lstStyle/>
          <a:p>
            <a:pPr marL="0" indent="0" algn="l">
              <a:lnSpc>
                <a:spcPts val="1450"/>
              </a:lnSpc>
              <a:buNone/>
            </a:pPr>
            <a:r>
              <a:rPr lang="en-US" sz="1100" dirty="0">
                <a:solidFill>
                  <a:srgbClr val="405449"/>
                </a:solidFill>
                <a:latin typeface="Nobile" pitchFamily="34" charset="0"/>
                <a:ea typeface="Nobile" pitchFamily="34" charset="-122"/>
                <a:cs typeface="Nobile" pitchFamily="34" charset="-120"/>
              </a:rPr>
              <a:t>1994 yilda milliy valyuta so‘m muomalaga kiritildi, bu iqtisodiy mustaqillikning muhim qadami boʻldi. 2017 yilda esa erkin valyuta konvertatsiyasi joriy etilib, bozor iqtisodiyotiga oʻtish tezlashdi.</a:t>
            </a:r>
            <a:endParaRPr lang="en-US" sz="1100" dirty="0"/>
          </a:p>
        </p:txBody>
      </p:sp>
      <p:sp>
        <p:nvSpPr>
          <p:cNvPr id="9" name="Text 5"/>
          <p:cNvSpPr/>
          <p:nvPr/>
        </p:nvSpPr>
        <p:spPr>
          <a:xfrm>
            <a:off x="2352437" y="7567017"/>
            <a:ext cx="9925526" cy="188000"/>
          </a:xfrm>
          <a:prstGeom prst="rect">
            <a:avLst/>
          </a:prstGeom>
          <a:noFill/>
          <a:ln/>
        </p:spPr>
        <p:txBody>
          <a:bodyPr wrap="none" lIns="0" tIns="0" rIns="0" bIns="0" rtlCol="0" anchor="t"/>
          <a:lstStyle/>
          <a:p>
            <a:pPr marL="0" indent="0" algn="l">
              <a:lnSpc>
                <a:spcPts val="1450"/>
              </a:lnSpc>
              <a:buNone/>
            </a:pPr>
            <a:r>
              <a:rPr lang="en-US" sz="1100" dirty="0">
                <a:solidFill>
                  <a:srgbClr val="405449"/>
                </a:solidFill>
                <a:latin typeface="Nobile" pitchFamily="34" charset="0"/>
                <a:ea typeface="Nobile" pitchFamily="34" charset="-122"/>
                <a:cs typeface="Nobile" pitchFamily="34" charset="-120"/>
              </a:rPr>
              <a:t>Bu islohotlar Oʻzbekistonning xalqaro maydondagi oʻrnini mustahkamlab, iqtisodiy rivojlanish uchun mustahkam poydevor yaratdi.</a:t>
            </a:r>
            <a:endParaRPr lang="en-US" sz="1100" dirty="0"/>
          </a:p>
        </p:txBody>
      </p:sp>
    </p:spTree>
    <p:extLst>
      <p:ext uri="{BB962C8B-B14F-4D97-AF65-F5344CB8AC3E}">
        <p14:creationId xmlns:p14="http://schemas.microsoft.com/office/powerpoint/2010/main" val="40034061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561023" y="1598176"/>
            <a:ext cx="6289119" cy="500896"/>
          </a:xfrm>
          <a:prstGeom prst="rect">
            <a:avLst/>
          </a:prstGeom>
          <a:noFill/>
          <a:ln/>
        </p:spPr>
        <p:txBody>
          <a:bodyPr wrap="none" lIns="0" tIns="0" rIns="0" bIns="0" rtlCol="0" anchor="t"/>
          <a:lstStyle/>
          <a:p>
            <a:pPr marL="0" indent="0" algn="l">
              <a:lnSpc>
                <a:spcPts val="3900"/>
              </a:lnSpc>
              <a:buNone/>
            </a:pPr>
            <a:r>
              <a:rPr lang="en-US" sz="3150" b="1" dirty="0">
                <a:solidFill>
                  <a:srgbClr val="3B4540"/>
                </a:solidFill>
                <a:latin typeface="Fraunces Extra Bold" pitchFamily="34" charset="0"/>
                <a:ea typeface="Fraunces Extra Bold" pitchFamily="34" charset="-122"/>
                <a:cs typeface="Fraunces Extra Bold" pitchFamily="34" charset="-120"/>
              </a:rPr>
              <a:t>Ijtimoiy va madaniy taraqqiyot</a:t>
            </a:r>
            <a:endParaRPr lang="en-US" sz="3150" dirty="0"/>
          </a:p>
        </p:txBody>
      </p:sp>
      <p:sp>
        <p:nvSpPr>
          <p:cNvPr id="4" name="Shape 1"/>
          <p:cNvSpPr/>
          <p:nvPr/>
        </p:nvSpPr>
        <p:spPr>
          <a:xfrm>
            <a:off x="561023" y="2268974"/>
            <a:ext cx="3954304" cy="2578179"/>
          </a:xfrm>
          <a:prstGeom prst="roundRect">
            <a:avLst>
              <a:gd name="adj" fmla="val 5597"/>
            </a:avLst>
          </a:prstGeom>
          <a:solidFill>
            <a:srgbClr val="E8F3E8"/>
          </a:solidFill>
          <a:ln/>
        </p:spPr>
      </p:sp>
      <p:sp>
        <p:nvSpPr>
          <p:cNvPr id="5" name="Shape 2"/>
          <p:cNvSpPr/>
          <p:nvPr/>
        </p:nvSpPr>
        <p:spPr>
          <a:xfrm>
            <a:off x="721281" y="2429232"/>
            <a:ext cx="480893" cy="480893"/>
          </a:xfrm>
          <a:prstGeom prst="roundRect">
            <a:avLst>
              <a:gd name="adj" fmla="val 19012723"/>
            </a:avLst>
          </a:prstGeom>
          <a:solidFill>
            <a:srgbClr val="438951"/>
          </a:solidFill>
          <a:ln/>
        </p:spPr>
      </p:sp>
      <p:pic>
        <p:nvPicPr>
          <p:cNvPr id="6" name="Image 1"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53559" y="2561392"/>
            <a:ext cx="216337" cy="216337"/>
          </a:xfrm>
          <a:prstGeom prst="rect">
            <a:avLst/>
          </a:prstGeom>
        </p:spPr>
      </p:pic>
      <p:sp>
        <p:nvSpPr>
          <p:cNvPr id="7" name="Text 3"/>
          <p:cNvSpPr/>
          <p:nvPr/>
        </p:nvSpPr>
        <p:spPr>
          <a:xfrm>
            <a:off x="721281" y="3023354"/>
            <a:ext cx="3633787" cy="500777"/>
          </a:xfrm>
          <a:prstGeom prst="rect">
            <a:avLst/>
          </a:prstGeom>
          <a:noFill/>
          <a:ln/>
        </p:spPr>
        <p:txBody>
          <a:bodyPr wrap="square" lIns="0" tIns="0" rIns="0" bIns="0" rtlCol="0" anchor="t"/>
          <a:lstStyle/>
          <a:p>
            <a:pPr marL="0" indent="0" algn="l">
              <a:lnSpc>
                <a:spcPts val="1950"/>
              </a:lnSpc>
              <a:buNone/>
            </a:pPr>
            <a:r>
              <a:rPr lang="en-US" sz="1550" b="1" dirty="0">
                <a:solidFill>
                  <a:srgbClr val="405449"/>
                </a:solidFill>
                <a:latin typeface="Fraunces Extra Bold" pitchFamily="34" charset="0"/>
                <a:ea typeface="Fraunces Extra Bold" pitchFamily="34" charset="-122"/>
                <a:cs typeface="Fraunces Extra Bold" pitchFamily="34" charset="-120"/>
              </a:rPr>
              <a:t>Zamonaviy transport infrastrukturasi</a:t>
            </a:r>
            <a:endParaRPr lang="en-US" sz="1550" dirty="0"/>
          </a:p>
        </p:txBody>
      </p:sp>
      <p:sp>
        <p:nvSpPr>
          <p:cNvPr id="8" name="Text 4"/>
          <p:cNvSpPr/>
          <p:nvPr/>
        </p:nvSpPr>
        <p:spPr>
          <a:xfrm>
            <a:off x="721281" y="3592116"/>
            <a:ext cx="3633787" cy="1094780"/>
          </a:xfrm>
          <a:prstGeom prst="rect">
            <a:avLst/>
          </a:prstGeom>
          <a:noFill/>
          <a:ln/>
        </p:spPr>
        <p:txBody>
          <a:bodyPr wrap="square" lIns="0" tIns="0" rIns="0" bIns="0" rtlCol="0" anchor="t"/>
          <a:lstStyle/>
          <a:p>
            <a:pPr marL="0" indent="0" algn="l">
              <a:lnSpc>
                <a:spcPts val="1700"/>
              </a:lnSpc>
              <a:buNone/>
            </a:pPr>
            <a:r>
              <a:rPr lang="en-US" sz="1250" dirty="0">
                <a:solidFill>
                  <a:srgbClr val="405449"/>
                </a:solidFill>
                <a:latin typeface="Nobile" pitchFamily="34" charset="0"/>
                <a:ea typeface="Nobile" pitchFamily="34" charset="-122"/>
                <a:cs typeface="Nobile" pitchFamily="34" charset="-120"/>
              </a:rPr>
              <a:t>2011 yilda Toshkent-Samarqand yoʻnalishida yuqori tezlikda harakatlanuvchi “Afrosiyob” poyezdining ishga tushirilishi, mintaqaviy aloqalarni mustahkamlash va sayyohlikni rivojlantirishda muhim ahamiyat kasb etdi.</a:t>
            </a:r>
            <a:endParaRPr lang="en-US" sz="1250" dirty="0"/>
          </a:p>
        </p:txBody>
      </p:sp>
      <p:sp>
        <p:nvSpPr>
          <p:cNvPr id="9" name="Shape 5"/>
          <p:cNvSpPr/>
          <p:nvPr/>
        </p:nvSpPr>
        <p:spPr>
          <a:xfrm>
            <a:off x="4628555" y="2268974"/>
            <a:ext cx="3954423" cy="2578179"/>
          </a:xfrm>
          <a:prstGeom prst="roundRect">
            <a:avLst>
              <a:gd name="adj" fmla="val 5597"/>
            </a:avLst>
          </a:prstGeom>
          <a:solidFill>
            <a:srgbClr val="E8F3E8"/>
          </a:solidFill>
          <a:ln/>
        </p:spPr>
      </p:sp>
      <p:sp>
        <p:nvSpPr>
          <p:cNvPr id="10" name="Shape 6"/>
          <p:cNvSpPr/>
          <p:nvPr/>
        </p:nvSpPr>
        <p:spPr>
          <a:xfrm>
            <a:off x="4788813" y="2429232"/>
            <a:ext cx="480893" cy="480893"/>
          </a:xfrm>
          <a:prstGeom prst="roundRect">
            <a:avLst>
              <a:gd name="adj" fmla="val 19012723"/>
            </a:avLst>
          </a:prstGeom>
          <a:solidFill>
            <a:srgbClr val="438951"/>
          </a:solidFill>
          <a:ln/>
        </p:spPr>
      </p:sp>
      <p:pic>
        <p:nvPicPr>
          <p:cNvPr id="11" name="Image 2" descr="preencoded.png"/>
          <p:cNvPicPr>
            <a:picLocks noChangeAspect="1"/>
          </p:cNvPicPr>
          <p:nvPr/>
        </p:nvPicPr>
        <p:blipFill>
          <a:blip r:embed="rId4">
            <a:extLst>
              <a:ext uri="{96DAC541-7B7A-43D3-8B79-37D633B846F1}">
                <asvg:svgBlip xmlns:asvg="http://schemas.microsoft.com/office/drawing/2016/SVG/main" r:embed="rId6"/>
              </a:ext>
            </a:extLst>
          </a:blip>
          <a:stretch>
            <a:fillRect/>
          </a:stretch>
        </p:blipFill>
        <p:spPr>
          <a:xfrm>
            <a:off x="4921091" y="2561392"/>
            <a:ext cx="216337" cy="216337"/>
          </a:xfrm>
          <a:prstGeom prst="rect">
            <a:avLst/>
          </a:prstGeom>
        </p:spPr>
      </p:pic>
      <p:sp>
        <p:nvSpPr>
          <p:cNvPr id="12" name="Text 7"/>
          <p:cNvSpPr/>
          <p:nvPr/>
        </p:nvSpPr>
        <p:spPr>
          <a:xfrm>
            <a:off x="4788813" y="3023354"/>
            <a:ext cx="3633907" cy="500777"/>
          </a:xfrm>
          <a:prstGeom prst="rect">
            <a:avLst/>
          </a:prstGeom>
          <a:noFill/>
          <a:ln/>
        </p:spPr>
        <p:txBody>
          <a:bodyPr wrap="square" lIns="0" tIns="0" rIns="0" bIns="0" rtlCol="0" anchor="t"/>
          <a:lstStyle/>
          <a:p>
            <a:pPr marL="0" indent="0" algn="l">
              <a:lnSpc>
                <a:spcPts val="1950"/>
              </a:lnSpc>
              <a:buNone/>
            </a:pPr>
            <a:r>
              <a:rPr lang="en-US" sz="1550" b="1" dirty="0">
                <a:solidFill>
                  <a:srgbClr val="405449"/>
                </a:solidFill>
                <a:latin typeface="Fraunces Extra Bold" pitchFamily="34" charset="0"/>
                <a:ea typeface="Fraunces Extra Bold" pitchFamily="34" charset="-122"/>
                <a:cs typeface="Fraunces Extra Bold" pitchFamily="34" charset="-120"/>
              </a:rPr>
              <a:t>Madaniy merosning qayta tiklanishi</a:t>
            </a:r>
            <a:endParaRPr lang="en-US" sz="1550" dirty="0"/>
          </a:p>
        </p:txBody>
      </p:sp>
      <p:sp>
        <p:nvSpPr>
          <p:cNvPr id="13" name="Text 8"/>
          <p:cNvSpPr/>
          <p:nvPr/>
        </p:nvSpPr>
        <p:spPr>
          <a:xfrm>
            <a:off x="4788813" y="3592116"/>
            <a:ext cx="3633907" cy="1094780"/>
          </a:xfrm>
          <a:prstGeom prst="rect">
            <a:avLst/>
          </a:prstGeom>
          <a:noFill/>
          <a:ln/>
        </p:spPr>
        <p:txBody>
          <a:bodyPr wrap="square" lIns="0" tIns="0" rIns="0" bIns="0" rtlCol="0" anchor="t"/>
          <a:lstStyle/>
          <a:p>
            <a:pPr marL="0" indent="0" algn="l">
              <a:lnSpc>
                <a:spcPts val="1700"/>
              </a:lnSpc>
              <a:buNone/>
            </a:pPr>
            <a:r>
              <a:rPr lang="en-US" sz="1250" dirty="0">
                <a:solidFill>
                  <a:srgbClr val="405449"/>
                </a:solidFill>
                <a:latin typeface="Nobile" pitchFamily="34" charset="0"/>
                <a:ea typeface="Nobile" pitchFamily="34" charset="-122"/>
                <a:cs typeface="Nobile" pitchFamily="34" charset="-120"/>
              </a:rPr>
              <a:t>2021 yilda Toshkent kinofestivalining 20 yillik tanaffusdan soʻng qayta tiklanishi, milliy kinematografiyaning rivojlanishi va xalqaro madaniy almashuvlarni jadallashtirishga xizmat qildi.</a:t>
            </a:r>
            <a:endParaRPr lang="en-US" sz="1250" dirty="0"/>
          </a:p>
        </p:txBody>
      </p:sp>
      <p:sp>
        <p:nvSpPr>
          <p:cNvPr id="14" name="Shape 9"/>
          <p:cNvSpPr/>
          <p:nvPr/>
        </p:nvSpPr>
        <p:spPr>
          <a:xfrm>
            <a:off x="561023" y="4960382"/>
            <a:ext cx="8021955" cy="1670923"/>
          </a:xfrm>
          <a:prstGeom prst="roundRect">
            <a:avLst>
              <a:gd name="adj" fmla="val 8635"/>
            </a:avLst>
          </a:prstGeom>
          <a:solidFill>
            <a:srgbClr val="E8F3E8"/>
          </a:solidFill>
          <a:ln/>
        </p:spPr>
      </p:sp>
      <p:sp>
        <p:nvSpPr>
          <p:cNvPr id="15" name="Shape 10"/>
          <p:cNvSpPr/>
          <p:nvPr/>
        </p:nvSpPr>
        <p:spPr>
          <a:xfrm>
            <a:off x="721281" y="5120640"/>
            <a:ext cx="480893" cy="480893"/>
          </a:xfrm>
          <a:prstGeom prst="roundRect">
            <a:avLst>
              <a:gd name="adj" fmla="val 19012723"/>
            </a:avLst>
          </a:prstGeom>
          <a:solidFill>
            <a:srgbClr val="438951"/>
          </a:solidFill>
          <a:ln/>
        </p:spPr>
      </p:sp>
      <p:pic>
        <p:nvPicPr>
          <p:cNvPr id="16" name="Image 3" descr="preencoded.png"/>
          <p:cNvPicPr>
            <a:picLocks noChangeAspect="1"/>
          </p:cNvPicPr>
          <p:nvPr/>
        </p:nvPicPr>
        <p:blipFill>
          <a:blip r:embed="rId4">
            <a:extLst>
              <a:ext uri="{96DAC541-7B7A-43D3-8B79-37D633B846F1}">
                <asvg:svgBlip xmlns:asvg="http://schemas.microsoft.com/office/drawing/2016/SVG/main" r:embed="rId7"/>
              </a:ext>
            </a:extLst>
          </a:blip>
          <a:stretch>
            <a:fillRect/>
          </a:stretch>
        </p:blipFill>
        <p:spPr>
          <a:xfrm>
            <a:off x="853559" y="5252799"/>
            <a:ext cx="216337" cy="216337"/>
          </a:xfrm>
          <a:prstGeom prst="rect">
            <a:avLst/>
          </a:prstGeom>
        </p:spPr>
      </p:pic>
      <p:sp>
        <p:nvSpPr>
          <p:cNvPr id="17" name="Text 11"/>
          <p:cNvSpPr/>
          <p:nvPr/>
        </p:nvSpPr>
        <p:spPr>
          <a:xfrm>
            <a:off x="721281" y="5714762"/>
            <a:ext cx="4285774" cy="250388"/>
          </a:xfrm>
          <a:prstGeom prst="rect">
            <a:avLst/>
          </a:prstGeom>
          <a:noFill/>
          <a:ln/>
        </p:spPr>
        <p:txBody>
          <a:bodyPr wrap="none" lIns="0" tIns="0" rIns="0" bIns="0" rtlCol="0" anchor="t"/>
          <a:lstStyle/>
          <a:p>
            <a:pPr marL="0" indent="0" algn="l">
              <a:lnSpc>
                <a:spcPts val="1950"/>
              </a:lnSpc>
              <a:buNone/>
            </a:pPr>
            <a:r>
              <a:rPr lang="en-US" sz="1550" b="1" dirty="0">
                <a:solidFill>
                  <a:srgbClr val="405449"/>
                </a:solidFill>
                <a:latin typeface="Fraunces Extra Bold" pitchFamily="34" charset="0"/>
                <a:ea typeface="Fraunces Extra Bold" pitchFamily="34" charset="-122"/>
                <a:cs typeface="Fraunces Extra Bold" pitchFamily="34" charset="-120"/>
              </a:rPr>
              <a:t>Milliy qadriyatlar va madaniyat yuksalishi</a:t>
            </a:r>
            <a:endParaRPr lang="en-US" sz="1550" dirty="0"/>
          </a:p>
        </p:txBody>
      </p:sp>
      <p:sp>
        <p:nvSpPr>
          <p:cNvPr id="18" name="Text 12"/>
          <p:cNvSpPr/>
          <p:nvPr/>
        </p:nvSpPr>
        <p:spPr>
          <a:xfrm>
            <a:off x="721281" y="6033135"/>
            <a:ext cx="7701439" cy="437912"/>
          </a:xfrm>
          <a:prstGeom prst="rect">
            <a:avLst/>
          </a:prstGeom>
          <a:noFill/>
          <a:ln/>
        </p:spPr>
        <p:txBody>
          <a:bodyPr wrap="square" lIns="0" tIns="0" rIns="0" bIns="0" rtlCol="0" anchor="t"/>
          <a:lstStyle/>
          <a:p>
            <a:pPr marL="0" indent="0" algn="l">
              <a:lnSpc>
                <a:spcPts val="1700"/>
              </a:lnSpc>
              <a:buNone/>
            </a:pPr>
            <a:r>
              <a:rPr lang="en-US" sz="1250" dirty="0">
                <a:solidFill>
                  <a:srgbClr val="405449"/>
                </a:solidFill>
                <a:latin typeface="Nobile" pitchFamily="34" charset="0"/>
                <a:ea typeface="Nobile" pitchFamily="34" charset="-122"/>
                <a:cs typeface="Nobile" pitchFamily="34" charset="-120"/>
              </a:rPr>
              <a:t>Mustaqillik yillarida milliy qadriyatlar, urf-odatlar va madaniyat tiklanib, jahon miqyosida Oʻzbekistonning boy madaniy merosi keng tanildi va qadrlanmoqda.</a:t>
            </a:r>
            <a:endParaRPr lang="en-US" sz="1250" dirty="0"/>
          </a:p>
        </p:txBody>
      </p:sp>
    </p:spTree>
    <p:extLst>
      <p:ext uri="{BB962C8B-B14F-4D97-AF65-F5344CB8AC3E}">
        <p14:creationId xmlns:p14="http://schemas.microsoft.com/office/powerpoint/2010/main" val="18136064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1947982" y="440650"/>
            <a:ext cx="7953732" cy="486132"/>
          </a:xfrm>
          <a:prstGeom prst="rect">
            <a:avLst/>
          </a:prstGeom>
          <a:noFill/>
          <a:ln/>
        </p:spPr>
        <p:txBody>
          <a:bodyPr wrap="none" lIns="0" tIns="0" rIns="0" bIns="0" rtlCol="0" anchor="t"/>
          <a:lstStyle/>
          <a:p>
            <a:pPr marL="0" indent="0" algn="l">
              <a:lnSpc>
                <a:spcPts val="3800"/>
              </a:lnSpc>
              <a:buNone/>
            </a:pPr>
            <a:r>
              <a:rPr lang="en-US" sz="3050" b="1" dirty="0">
                <a:solidFill>
                  <a:srgbClr val="3B4540"/>
                </a:solidFill>
                <a:latin typeface="Fraunces Extra Bold" pitchFamily="34" charset="0"/>
                <a:ea typeface="Fraunces Extra Bold" pitchFamily="34" charset="-122"/>
                <a:cs typeface="Fraunces Extra Bold" pitchFamily="34" charset="-120"/>
              </a:rPr>
              <a:t>Mustaqillik davrining yetakchi shaxslari</a:t>
            </a:r>
            <a:endParaRPr lang="en-US" sz="3050" dirty="0"/>
          </a:p>
        </p:txBody>
      </p:sp>
      <p:pic>
        <p:nvPicPr>
          <p:cNvPr id="3" name="Image 0" descr="preencoded.png"/>
          <p:cNvPicPr>
            <a:picLocks noChangeAspect="1"/>
          </p:cNvPicPr>
          <p:nvPr/>
        </p:nvPicPr>
        <p:blipFill>
          <a:blip r:embed="rId3"/>
          <a:stretch>
            <a:fillRect/>
          </a:stretch>
        </p:blipFill>
        <p:spPr>
          <a:xfrm>
            <a:off x="1947982" y="1206818"/>
            <a:ext cx="5177314" cy="5177314"/>
          </a:xfrm>
          <a:prstGeom prst="rect">
            <a:avLst/>
          </a:prstGeom>
        </p:spPr>
      </p:pic>
      <p:sp>
        <p:nvSpPr>
          <p:cNvPr id="4" name="Text 1"/>
          <p:cNvSpPr/>
          <p:nvPr/>
        </p:nvSpPr>
        <p:spPr>
          <a:xfrm>
            <a:off x="1947982" y="6504146"/>
            <a:ext cx="2688312" cy="243007"/>
          </a:xfrm>
          <a:prstGeom prst="rect">
            <a:avLst/>
          </a:prstGeom>
          <a:noFill/>
          <a:ln/>
        </p:spPr>
        <p:txBody>
          <a:bodyPr wrap="none" lIns="0" tIns="0" rIns="0" bIns="0" rtlCol="0" anchor="t"/>
          <a:lstStyle/>
          <a:p>
            <a:pPr marL="0" indent="0" algn="l">
              <a:lnSpc>
                <a:spcPts val="1900"/>
              </a:lnSpc>
              <a:buNone/>
            </a:pPr>
            <a:r>
              <a:rPr lang="en-US" sz="1500" b="1" dirty="0">
                <a:solidFill>
                  <a:srgbClr val="3B4540"/>
                </a:solidFill>
                <a:latin typeface="Fraunces Extra Bold" pitchFamily="34" charset="0"/>
                <a:ea typeface="Fraunces Extra Bold" pitchFamily="34" charset="-122"/>
                <a:cs typeface="Fraunces Extra Bold" pitchFamily="34" charset="-120"/>
              </a:rPr>
              <a:t>Islom Karimov (1991-2016)</a:t>
            </a:r>
            <a:endParaRPr lang="en-US" sz="1500" dirty="0"/>
          </a:p>
        </p:txBody>
      </p:sp>
      <p:sp>
        <p:nvSpPr>
          <p:cNvPr id="5" name="Text 2"/>
          <p:cNvSpPr/>
          <p:nvPr/>
        </p:nvSpPr>
        <p:spPr>
          <a:xfrm>
            <a:off x="1947982" y="6853833"/>
            <a:ext cx="5177314" cy="839153"/>
          </a:xfrm>
          <a:prstGeom prst="rect">
            <a:avLst/>
          </a:prstGeom>
          <a:noFill/>
          <a:ln/>
        </p:spPr>
        <p:txBody>
          <a:bodyPr wrap="square" lIns="0" tIns="0" rIns="0" bIns="0" rtlCol="0" anchor="t"/>
          <a:lstStyle/>
          <a:p>
            <a:pPr marL="0" indent="0" algn="l">
              <a:lnSpc>
                <a:spcPts val="1650"/>
              </a:lnSpc>
              <a:buNone/>
            </a:pPr>
            <a:r>
              <a:rPr lang="en-US" sz="1200" dirty="0">
                <a:solidFill>
                  <a:srgbClr val="405449"/>
                </a:solidFill>
                <a:latin typeface="Nobile" pitchFamily="34" charset="0"/>
                <a:ea typeface="Nobile" pitchFamily="34" charset="-122"/>
                <a:cs typeface="Nobile" pitchFamily="34" charset="-120"/>
              </a:rPr>
              <a:t>Oʻzbekistonning birinchi Prezidenti sifatida mustaqillikning dastlabki ogʻir yillarida mamlakatni boshqargan. Uning rahbarligida mustahkam davlat poydevori yaratildi, tinchlik va barqarorlik taʼminlandi.</a:t>
            </a:r>
            <a:endParaRPr lang="en-US" sz="1200" dirty="0"/>
          </a:p>
        </p:txBody>
      </p:sp>
      <p:pic>
        <p:nvPicPr>
          <p:cNvPr id="6" name="Image 1" descr="preencoded.png"/>
          <p:cNvPicPr>
            <a:picLocks noChangeAspect="1"/>
          </p:cNvPicPr>
          <p:nvPr/>
        </p:nvPicPr>
        <p:blipFill>
          <a:blip r:embed="rId4"/>
          <a:stretch>
            <a:fillRect/>
          </a:stretch>
        </p:blipFill>
        <p:spPr>
          <a:xfrm>
            <a:off x="7512487" y="1206818"/>
            <a:ext cx="5177314" cy="5177314"/>
          </a:xfrm>
          <a:prstGeom prst="rect">
            <a:avLst/>
          </a:prstGeom>
        </p:spPr>
      </p:pic>
      <p:sp>
        <p:nvSpPr>
          <p:cNvPr id="7" name="Text 3"/>
          <p:cNvSpPr/>
          <p:nvPr/>
        </p:nvSpPr>
        <p:spPr>
          <a:xfrm>
            <a:off x="7512487" y="6504146"/>
            <a:ext cx="4458176" cy="243007"/>
          </a:xfrm>
          <a:prstGeom prst="rect">
            <a:avLst/>
          </a:prstGeom>
          <a:noFill/>
          <a:ln/>
        </p:spPr>
        <p:txBody>
          <a:bodyPr wrap="none" lIns="0" tIns="0" rIns="0" bIns="0" rtlCol="0" anchor="t"/>
          <a:lstStyle/>
          <a:p>
            <a:pPr marL="0" indent="0" algn="l">
              <a:lnSpc>
                <a:spcPts val="1900"/>
              </a:lnSpc>
              <a:buNone/>
            </a:pPr>
            <a:r>
              <a:rPr lang="en-US" sz="1500" b="1" dirty="0">
                <a:solidFill>
                  <a:srgbClr val="3B4540"/>
                </a:solidFill>
                <a:latin typeface="Fraunces Extra Bold" pitchFamily="34" charset="0"/>
                <a:ea typeface="Fraunces Extra Bold" pitchFamily="34" charset="-122"/>
                <a:cs typeface="Fraunces Extra Bold" pitchFamily="34" charset="-120"/>
              </a:rPr>
              <a:t>Shavkat Mirziyoyev (2016-yildan hozirgacha)</a:t>
            </a:r>
            <a:endParaRPr lang="en-US" sz="1500" dirty="0"/>
          </a:p>
        </p:txBody>
      </p:sp>
      <p:sp>
        <p:nvSpPr>
          <p:cNvPr id="8" name="Text 4"/>
          <p:cNvSpPr/>
          <p:nvPr/>
        </p:nvSpPr>
        <p:spPr>
          <a:xfrm>
            <a:off x="7512487" y="6853833"/>
            <a:ext cx="5177314" cy="629364"/>
          </a:xfrm>
          <a:prstGeom prst="rect">
            <a:avLst/>
          </a:prstGeom>
          <a:noFill/>
          <a:ln/>
        </p:spPr>
        <p:txBody>
          <a:bodyPr wrap="square" lIns="0" tIns="0" rIns="0" bIns="0" rtlCol="0" anchor="t"/>
          <a:lstStyle/>
          <a:p>
            <a:pPr marL="0" indent="0" algn="l">
              <a:lnSpc>
                <a:spcPts val="1650"/>
              </a:lnSpc>
              <a:buNone/>
            </a:pPr>
            <a:r>
              <a:rPr lang="en-US" sz="1200" dirty="0">
                <a:solidFill>
                  <a:srgbClr val="405449"/>
                </a:solidFill>
                <a:latin typeface="Nobile" pitchFamily="34" charset="0"/>
                <a:ea typeface="Nobile" pitchFamily="34" charset="-122"/>
                <a:cs typeface="Nobile" pitchFamily="34" charset="-120"/>
              </a:rPr>
              <a:t>2016 yildan boshlab mamlakatda keng koʻlamli islohotlar, ochiqlik va konstruktiv tashqi siyosat olib borilmoqda. Uning davrida Oʻzbekiston yangi taraqqiyot bosqichiga qadam qoʻydi.</a:t>
            </a:r>
            <a:endParaRPr lang="en-US" sz="1200" dirty="0"/>
          </a:p>
        </p:txBody>
      </p:sp>
    </p:spTree>
    <p:extLst>
      <p:ext uri="{BB962C8B-B14F-4D97-AF65-F5344CB8AC3E}">
        <p14:creationId xmlns:p14="http://schemas.microsoft.com/office/powerpoint/2010/main" val="31713816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60095" y="744974"/>
            <a:ext cx="10138648" cy="678656"/>
          </a:xfrm>
          <a:prstGeom prst="rect">
            <a:avLst/>
          </a:prstGeom>
          <a:noFill/>
          <a:ln/>
        </p:spPr>
        <p:txBody>
          <a:bodyPr wrap="none" lIns="0" tIns="0" rIns="0" bIns="0" rtlCol="0" anchor="t"/>
          <a:lstStyle/>
          <a:p>
            <a:pPr marL="0" indent="0" algn="l">
              <a:lnSpc>
                <a:spcPts val="5300"/>
              </a:lnSpc>
              <a:buNone/>
            </a:pPr>
            <a:r>
              <a:rPr lang="en-US" sz="4250" b="1" dirty="0">
                <a:solidFill>
                  <a:srgbClr val="3B4540"/>
                </a:solidFill>
                <a:latin typeface="Fraunces Extra Bold" pitchFamily="34" charset="0"/>
                <a:ea typeface="Fraunces Extra Bold" pitchFamily="34" charset="-122"/>
                <a:cs typeface="Fraunces Extra Bold" pitchFamily="34" charset="-120"/>
              </a:rPr>
              <a:t>Iqtisodiy o‘sish va infratuzilma rivoji</a:t>
            </a:r>
            <a:endParaRPr lang="en-US" sz="4250" dirty="0"/>
          </a:p>
        </p:txBody>
      </p:sp>
      <p:pic>
        <p:nvPicPr>
          <p:cNvPr id="3" name="Image 0" descr="preencoded.png"/>
          <p:cNvPicPr>
            <a:picLocks noChangeAspect="1"/>
          </p:cNvPicPr>
          <p:nvPr/>
        </p:nvPicPr>
        <p:blipFill>
          <a:blip r:embed="rId3"/>
          <a:stretch>
            <a:fillRect/>
          </a:stretch>
        </p:blipFill>
        <p:spPr>
          <a:xfrm>
            <a:off x="760095" y="1839397"/>
            <a:ext cx="4196715" cy="2593658"/>
          </a:xfrm>
          <a:prstGeom prst="rect">
            <a:avLst/>
          </a:prstGeom>
        </p:spPr>
      </p:pic>
      <p:sp>
        <p:nvSpPr>
          <p:cNvPr id="4" name="Text 1"/>
          <p:cNvSpPr/>
          <p:nvPr/>
        </p:nvSpPr>
        <p:spPr>
          <a:xfrm>
            <a:off x="760095" y="4640937"/>
            <a:ext cx="4196715" cy="678656"/>
          </a:xfrm>
          <a:prstGeom prst="rect">
            <a:avLst/>
          </a:prstGeom>
          <a:noFill/>
          <a:ln/>
        </p:spPr>
        <p:txBody>
          <a:bodyPr wrap="square" lIns="0" tIns="0" rIns="0" bIns="0" rtlCol="0" anchor="t"/>
          <a:lstStyle/>
          <a:p>
            <a:pPr marL="0" indent="0" algn="l">
              <a:lnSpc>
                <a:spcPts val="2650"/>
              </a:lnSpc>
              <a:buNone/>
            </a:pPr>
            <a:r>
              <a:rPr lang="en-US" sz="2100" b="1" dirty="0">
                <a:solidFill>
                  <a:srgbClr val="405449"/>
                </a:solidFill>
                <a:latin typeface="Fraunces Extra Bold" pitchFamily="34" charset="0"/>
                <a:ea typeface="Fraunces Extra Bold" pitchFamily="34" charset="-122"/>
                <a:cs typeface="Fraunces Extra Bold" pitchFamily="34" charset="-120"/>
              </a:rPr>
              <a:t>Sanoat gigantlari tashkil etilishi</a:t>
            </a:r>
            <a:endParaRPr lang="en-US" sz="2100" dirty="0"/>
          </a:p>
        </p:txBody>
      </p:sp>
      <p:sp>
        <p:nvSpPr>
          <p:cNvPr id="5" name="Text 2"/>
          <p:cNvSpPr/>
          <p:nvPr/>
        </p:nvSpPr>
        <p:spPr>
          <a:xfrm>
            <a:off x="760095" y="5444252"/>
            <a:ext cx="4196715" cy="1700213"/>
          </a:xfrm>
          <a:prstGeom prst="rect">
            <a:avLst/>
          </a:prstGeom>
          <a:noFill/>
          <a:ln/>
        </p:spPr>
        <p:txBody>
          <a:bodyPr wrap="square" lIns="0" tIns="0" rIns="0" bIns="0" rtlCol="0" anchor="t"/>
          <a:lstStyle/>
          <a:p>
            <a:pPr marL="0" indent="0" algn="l">
              <a:lnSpc>
                <a:spcPts val="2650"/>
              </a:lnSpc>
              <a:buNone/>
            </a:pPr>
            <a:r>
              <a:rPr lang="en-US" sz="1700" dirty="0">
                <a:solidFill>
                  <a:srgbClr val="405449"/>
                </a:solidFill>
                <a:latin typeface="Nobile" pitchFamily="34" charset="0"/>
                <a:ea typeface="Nobile" pitchFamily="34" charset="-122"/>
                <a:cs typeface="Nobile" pitchFamily="34" charset="-120"/>
              </a:rPr>
              <a:t>1996 yilda Andijonda “UzDEUAVTO” zavodining ishga tushirilishi avtomobilsozlik sanoatining rivojlanishiga asos soldi va mamlakat iqtisodiyotiga ulkan hissa qoʻshdi.</a:t>
            </a:r>
            <a:endParaRPr lang="en-US" sz="1700" dirty="0"/>
          </a:p>
        </p:txBody>
      </p:sp>
      <p:pic>
        <p:nvPicPr>
          <p:cNvPr id="6" name="Image 1" descr="preencoded.png"/>
          <p:cNvPicPr>
            <a:picLocks noChangeAspect="1"/>
          </p:cNvPicPr>
          <p:nvPr/>
        </p:nvPicPr>
        <p:blipFill>
          <a:blip r:embed="rId4"/>
          <a:stretch>
            <a:fillRect/>
          </a:stretch>
        </p:blipFill>
        <p:spPr>
          <a:xfrm>
            <a:off x="5216723" y="1839397"/>
            <a:ext cx="4196834" cy="2593777"/>
          </a:xfrm>
          <a:prstGeom prst="rect">
            <a:avLst/>
          </a:prstGeom>
        </p:spPr>
      </p:pic>
      <p:sp>
        <p:nvSpPr>
          <p:cNvPr id="7" name="Text 3"/>
          <p:cNvSpPr/>
          <p:nvPr/>
        </p:nvSpPr>
        <p:spPr>
          <a:xfrm>
            <a:off x="5216723" y="4641056"/>
            <a:ext cx="4196834" cy="678656"/>
          </a:xfrm>
          <a:prstGeom prst="rect">
            <a:avLst/>
          </a:prstGeom>
          <a:noFill/>
          <a:ln/>
        </p:spPr>
        <p:txBody>
          <a:bodyPr wrap="square" lIns="0" tIns="0" rIns="0" bIns="0" rtlCol="0" anchor="t"/>
          <a:lstStyle/>
          <a:p>
            <a:pPr marL="0" indent="0" algn="l">
              <a:lnSpc>
                <a:spcPts val="2650"/>
              </a:lnSpc>
              <a:buNone/>
            </a:pPr>
            <a:r>
              <a:rPr lang="en-US" sz="2100" b="1" dirty="0">
                <a:solidFill>
                  <a:srgbClr val="405449"/>
                </a:solidFill>
                <a:latin typeface="Fraunces Extra Bold" pitchFamily="34" charset="0"/>
                <a:ea typeface="Fraunces Extra Bold" pitchFamily="34" charset="-122"/>
                <a:cs typeface="Fraunces Extra Bold" pitchFamily="34" charset="-120"/>
              </a:rPr>
              <a:t>Energetika va qishloq xoʻjaligidagi yutuqlar</a:t>
            </a:r>
            <a:endParaRPr lang="en-US" sz="2100" dirty="0"/>
          </a:p>
        </p:txBody>
      </p:sp>
      <p:sp>
        <p:nvSpPr>
          <p:cNvPr id="8" name="Text 4"/>
          <p:cNvSpPr/>
          <p:nvPr/>
        </p:nvSpPr>
        <p:spPr>
          <a:xfrm>
            <a:off x="5216723" y="5444371"/>
            <a:ext cx="4196834" cy="2040255"/>
          </a:xfrm>
          <a:prstGeom prst="rect">
            <a:avLst/>
          </a:prstGeom>
          <a:noFill/>
          <a:ln/>
        </p:spPr>
        <p:txBody>
          <a:bodyPr wrap="square" lIns="0" tIns="0" rIns="0" bIns="0" rtlCol="0" anchor="t"/>
          <a:lstStyle/>
          <a:p>
            <a:pPr marL="0" indent="0" algn="l">
              <a:lnSpc>
                <a:spcPts val="2650"/>
              </a:lnSpc>
              <a:buNone/>
            </a:pPr>
            <a:r>
              <a:rPr lang="en-US" sz="1700" dirty="0">
                <a:solidFill>
                  <a:srgbClr val="405449"/>
                </a:solidFill>
                <a:latin typeface="Nobile" pitchFamily="34" charset="0"/>
                <a:ea typeface="Nobile" pitchFamily="34" charset="-122"/>
                <a:cs typeface="Nobile" pitchFamily="34" charset="-120"/>
              </a:rPr>
              <a:t>2024 yilga kelib Oʻzbekiston avtomobilsozlik, energetika va qishloq xoʻjaligi sohalarida sezilarli yutuqlarga erishdi. Qayta tiklanuvchi energiya manbalari va innovatsion qishloq xoʻjaligi texnologiyalari joriy etilmoqda.</a:t>
            </a:r>
            <a:endParaRPr lang="en-US" sz="1700" dirty="0"/>
          </a:p>
        </p:txBody>
      </p:sp>
      <p:pic>
        <p:nvPicPr>
          <p:cNvPr id="9" name="Image 2" descr="preencoded.png"/>
          <p:cNvPicPr>
            <a:picLocks noChangeAspect="1"/>
          </p:cNvPicPr>
          <p:nvPr/>
        </p:nvPicPr>
        <p:blipFill>
          <a:blip r:embed="rId5"/>
          <a:stretch>
            <a:fillRect/>
          </a:stretch>
        </p:blipFill>
        <p:spPr>
          <a:xfrm>
            <a:off x="9673471" y="1839397"/>
            <a:ext cx="4196715" cy="2593658"/>
          </a:xfrm>
          <a:prstGeom prst="rect">
            <a:avLst/>
          </a:prstGeom>
        </p:spPr>
      </p:pic>
      <p:sp>
        <p:nvSpPr>
          <p:cNvPr id="10" name="Text 5"/>
          <p:cNvSpPr/>
          <p:nvPr/>
        </p:nvSpPr>
        <p:spPr>
          <a:xfrm>
            <a:off x="9673471" y="4640937"/>
            <a:ext cx="4196715" cy="678656"/>
          </a:xfrm>
          <a:prstGeom prst="rect">
            <a:avLst/>
          </a:prstGeom>
          <a:noFill/>
          <a:ln/>
        </p:spPr>
        <p:txBody>
          <a:bodyPr wrap="square" lIns="0" tIns="0" rIns="0" bIns="0" rtlCol="0" anchor="t"/>
          <a:lstStyle/>
          <a:p>
            <a:pPr marL="0" indent="0" algn="l">
              <a:lnSpc>
                <a:spcPts val="2650"/>
              </a:lnSpc>
              <a:buNone/>
            </a:pPr>
            <a:r>
              <a:rPr lang="en-US" sz="2100" b="1" dirty="0">
                <a:solidFill>
                  <a:srgbClr val="405449"/>
                </a:solidFill>
                <a:latin typeface="Fraunces Extra Bold" pitchFamily="34" charset="0"/>
                <a:ea typeface="Fraunces Extra Bold" pitchFamily="34" charset="-122"/>
                <a:cs typeface="Fraunces Extra Bold" pitchFamily="34" charset="-120"/>
              </a:rPr>
              <a:t>Yangi sanoat zonalari va investitsiyalar</a:t>
            </a:r>
            <a:endParaRPr lang="en-US" sz="2100" dirty="0"/>
          </a:p>
        </p:txBody>
      </p:sp>
      <p:sp>
        <p:nvSpPr>
          <p:cNvPr id="11" name="Text 6"/>
          <p:cNvSpPr/>
          <p:nvPr/>
        </p:nvSpPr>
        <p:spPr>
          <a:xfrm>
            <a:off x="9673471" y="5444252"/>
            <a:ext cx="4196715" cy="2040255"/>
          </a:xfrm>
          <a:prstGeom prst="rect">
            <a:avLst/>
          </a:prstGeom>
          <a:noFill/>
          <a:ln/>
        </p:spPr>
        <p:txBody>
          <a:bodyPr wrap="square" lIns="0" tIns="0" rIns="0" bIns="0" rtlCol="0" anchor="t"/>
          <a:lstStyle/>
          <a:p>
            <a:pPr marL="0" indent="0" algn="l">
              <a:lnSpc>
                <a:spcPts val="2650"/>
              </a:lnSpc>
              <a:buNone/>
            </a:pPr>
            <a:r>
              <a:rPr lang="en-US" sz="1700" dirty="0">
                <a:solidFill>
                  <a:srgbClr val="405449"/>
                </a:solidFill>
                <a:latin typeface="Nobile" pitchFamily="34" charset="0"/>
                <a:ea typeface="Nobile" pitchFamily="34" charset="-122"/>
                <a:cs typeface="Nobile" pitchFamily="34" charset="-120"/>
              </a:rPr>
              <a:t>Mamlakat boʻylab koʻplab sanoat zonalari tashkil etildi va xorijiy investitsiyalar jalb qilindi. Bu esa iqtisodiyotni diversifikatsiya qilish, yangi ish oʻrinlari yaratish va eksport salohiyatini oshirishga xizmat qilmoqda.</a:t>
            </a:r>
            <a:endParaRPr lang="en-US" sz="1700" dirty="0"/>
          </a:p>
        </p:txBody>
      </p:sp>
    </p:spTree>
    <p:extLst>
      <p:ext uri="{BB962C8B-B14F-4D97-AF65-F5344CB8AC3E}">
        <p14:creationId xmlns:p14="http://schemas.microsoft.com/office/powerpoint/2010/main" val="10149211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601266" y="1394579"/>
            <a:ext cx="7941469" cy="1073468"/>
          </a:xfrm>
          <a:prstGeom prst="rect">
            <a:avLst/>
          </a:prstGeom>
          <a:noFill/>
          <a:ln/>
        </p:spPr>
        <p:txBody>
          <a:bodyPr wrap="square" lIns="0" tIns="0" rIns="0" bIns="0" rtlCol="0" anchor="t"/>
          <a:lstStyle/>
          <a:p>
            <a:pPr marL="0" indent="0" algn="l">
              <a:lnSpc>
                <a:spcPts val="4200"/>
              </a:lnSpc>
              <a:buNone/>
            </a:pPr>
            <a:r>
              <a:rPr lang="en-US" sz="3350" b="1" dirty="0">
                <a:solidFill>
                  <a:srgbClr val="3B4540"/>
                </a:solidFill>
                <a:latin typeface="Fraunces Extra Bold" pitchFamily="34" charset="0"/>
                <a:ea typeface="Fraunces Extra Bold" pitchFamily="34" charset="-122"/>
                <a:cs typeface="Fraunces Extra Bold" pitchFamily="34" charset="-120"/>
              </a:rPr>
              <a:t>Xalqaro maydondagi o‘rni va hamkorlik</a:t>
            </a:r>
            <a:endParaRPr lang="en-US" sz="3350" dirty="0"/>
          </a:p>
        </p:txBody>
      </p:sp>
      <p:sp>
        <p:nvSpPr>
          <p:cNvPr id="4" name="Text 1"/>
          <p:cNvSpPr/>
          <p:nvPr/>
        </p:nvSpPr>
        <p:spPr>
          <a:xfrm>
            <a:off x="858917" y="2809518"/>
            <a:ext cx="7683817" cy="482918"/>
          </a:xfrm>
          <a:prstGeom prst="rect">
            <a:avLst/>
          </a:prstGeom>
          <a:noFill/>
          <a:ln/>
        </p:spPr>
        <p:txBody>
          <a:bodyPr wrap="square" lIns="0" tIns="0" rIns="0" bIns="0" rtlCol="0" anchor="t"/>
          <a:lstStyle/>
          <a:p>
            <a:pPr marL="0" indent="0" algn="l">
              <a:lnSpc>
                <a:spcPts val="1900"/>
              </a:lnSpc>
              <a:buNone/>
            </a:pPr>
            <a:r>
              <a:rPr lang="en-US" sz="1350" dirty="0">
                <a:solidFill>
                  <a:srgbClr val="405449"/>
                </a:solidFill>
                <a:latin typeface="Nobile" pitchFamily="34" charset="0"/>
                <a:ea typeface="Nobile" pitchFamily="34" charset="-122"/>
                <a:cs typeface="Nobile" pitchFamily="34" charset="-120"/>
              </a:rPr>
              <a:t>Oʻzbekiston mintaqaviy va global xavfsizlik, barqarorlikni taʼminlashda faol ishtirok etib, xalqaro hamjamiyatning masʼuliyatli aʼzosi sifatida oʻzini namoyon etmoqda.</a:t>
            </a:r>
            <a:endParaRPr lang="en-US" sz="1350" dirty="0"/>
          </a:p>
        </p:txBody>
      </p:sp>
      <p:sp>
        <p:nvSpPr>
          <p:cNvPr id="5" name="Shape 2"/>
          <p:cNvSpPr/>
          <p:nvPr/>
        </p:nvSpPr>
        <p:spPr>
          <a:xfrm>
            <a:off x="601266" y="2663190"/>
            <a:ext cx="22860" cy="775573"/>
          </a:xfrm>
          <a:prstGeom prst="rect">
            <a:avLst/>
          </a:prstGeom>
          <a:solidFill>
            <a:srgbClr val="438951"/>
          </a:solidFill>
          <a:ln/>
        </p:spPr>
      </p:sp>
      <p:pic>
        <p:nvPicPr>
          <p:cNvPr id="6" name="Image 1"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65678" y="3590330"/>
            <a:ext cx="257651" cy="257651"/>
          </a:xfrm>
          <a:prstGeom prst="rect">
            <a:avLst/>
          </a:prstGeom>
        </p:spPr>
      </p:pic>
      <p:sp>
        <p:nvSpPr>
          <p:cNvPr id="7" name="Text 3"/>
          <p:cNvSpPr/>
          <p:nvPr/>
        </p:nvSpPr>
        <p:spPr>
          <a:xfrm>
            <a:off x="1159431" y="3585091"/>
            <a:ext cx="4828818" cy="268486"/>
          </a:xfrm>
          <a:prstGeom prst="rect">
            <a:avLst/>
          </a:prstGeom>
          <a:noFill/>
          <a:ln/>
        </p:spPr>
        <p:txBody>
          <a:bodyPr wrap="none" lIns="0" tIns="0" rIns="0" bIns="0" rtlCol="0" anchor="t"/>
          <a:lstStyle/>
          <a:p>
            <a:pPr marL="0" indent="0" algn="l">
              <a:lnSpc>
                <a:spcPts val="2100"/>
              </a:lnSpc>
              <a:buNone/>
            </a:pPr>
            <a:r>
              <a:rPr lang="en-US" sz="1650" b="1" dirty="0">
                <a:solidFill>
                  <a:srgbClr val="405449"/>
                </a:solidFill>
                <a:latin typeface="Fraunces Extra Bold" pitchFamily="34" charset="0"/>
                <a:ea typeface="Fraunces Extra Bold" pitchFamily="34" charset="-122"/>
                <a:cs typeface="Fraunces Extra Bold" pitchFamily="34" charset="-120"/>
              </a:rPr>
              <a:t>Shanxay Hamkorlik Tashkilotiga aʼzo (2001)</a:t>
            </a:r>
            <a:endParaRPr lang="en-US" sz="1650" dirty="0"/>
          </a:p>
        </p:txBody>
      </p:sp>
      <p:sp>
        <p:nvSpPr>
          <p:cNvPr id="8" name="Text 4"/>
          <p:cNvSpPr/>
          <p:nvPr/>
        </p:nvSpPr>
        <p:spPr>
          <a:xfrm>
            <a:off x="1159431" y="3931563"/>
            <a:ext cx="7383304" cy="482918"/>
          </a:xfrm>
          <a:prstGeom prst="rect">
            <a:avLst/>
          </a:prstGeom>
          <a:noFill/>
          <a:ln/>
        </p:spPr>
        <p:txBody>
          <a:bodyPr wrap="square" lIns="0" tIns="0" rIns="0" bIns="0" rtlCol="0" anchor="t"/>
          <a:lstStyle/>
          <a:p>
            <a:pPr marL="0" indent="0" algn="l">
              <a:lnSpc>
                <a:spcPts val="1900"/>
              </a:lnSpc>
              <a:buNone/>
            </a:pPr>
            <a:r>
              <a:rPr lang="en-US" sz="1350" dirty="0">
                <a:solidFill>
                  <a:srgbClr val="405449"/>
                </a:solidFill>
                <a:latin typeface="Nobile" pitchFamily="34" charset="0"/>
                <a:ea typeface="Nobile" pitchFamily="34" charset="-122"/>
                <a:cs typeface="Nobile" pitchFamily="34" charset="-120"/>
              </a:rPr>
              <a:t>Oʻzbekistonning ShHTga qoʻshilishi mintaqaviy xavfsizlik, iqtisodiy hamkorlik va madaniy aloqalarni mustahkamlashda muhim ahamiyat kasb etdi.</a:t>
            </a:r>
            <a:endParaRPr lang="en-US" sz="1350" dirty="0"/>
          </a:p>
        </p:txBody>
      </p:sp>
      <p:pic>
        <p:nvPicPr>
          <p:cNvPr id="9" name="Image 2"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65678" y="4679871"/>
            <a:ext cx="257651" cy="257651"/>
          </a:xfrm>
          <a:prstGeom prst="rect">
            <a:avLst/>
          </a:prstGeom>
        </p:spPr>
      </p:pic>
      <p:sp>
        <p:nvSpPr>
          <p:cNvPr id="10" name="Text 5"/>
          <p:cNvSpPr/>
          <p:nvPr/>
        </p:nvSpPr>
        <p:spPr>
          <a:xfrm>
            <a:off x="1159431" y="4674632"/>
            <a:ext cx="4985504" cy="268486"/>
          </a:xfrm>
          <a:prstGeom prst="rect">
            <a:avLst/>
          </a:prstGeom>
          <a:noFill/>
          <a:ln/>
        </p:spPr>
        <p:txBody>
          <a:bodyPr wrap="none" lIns="0" tIns="0" rIns="0" bIns="0" rtlCol="0" anchor="t"/>
          <a:lstStyle/>
          <a:p>
            <a:pPr marL="0" indent="0" algn="l">
              <a:lnSpc>
                <a:spcPts val="2100"/>
              </a:lnSpc>
              <a:buNone/>
            </a:pPr>
            <a:r>
              <a:rPr lang="en-US" sz="1650" b="1" dirty="0">
                <a:solidFill>
                  <a:srgbClr val="405449"/>
                </a:solidFill>
                <a:latin typeface="Fraunces Extra Bold" pitchFamily="34" charset="0"/>
                <a:ea typeface="Fraunces Extra Bold" pitchFamily="34" charset="-122"/>
                <a:cs typeface="Fraunces Extra Bold" pitchFamily="34" charset="-120"/>
              </a:rPr>
              <a:t>Yevropa Ittifoqida kuzatuvchi maqomi (2020)</a:t>
            </a:r>
            <a:endParaRPr lang="en-US" sz="1650" dirty="0"/>
          </a:p>
        </p:txBody>
      </p:sp>
      <p:sp>
        <p:nvSpPr>
          <p:cNvPr id="11" name="Text 6"/>
          <p:cNvSpPr/>
          <p:nvPr/>
        </p:nvSpPr>
        <p:spPr>
          <a:xfrm>
            <a:off x="1159431" y="5021104"/>
            <a:ext cx="7383304" cy="482918"/>
          </a:xfrm>
          <a:prstGeom prst="rect">
            <a:avLst/>
          </a:prstGeom>
          <a:noFill/>
          <a:ln/>
        </p:spPr>
        <p:txBody>
          <a:bodyPr wrap="square" lIns="0" tIns="0" rIns="0" bIns="0" rtlCol="0" anchor="t"/>
          <a:lstStyle/>
          <a:p>
            <a:pPr marL="0" indent="0" algn="l">
              <a:lnSpc>
                <a:spcPts val="1900"/>
              </a:lnSpc>
              <a:buNone/>
            </a:pPr>
            <a:r>
              <a:rPr lang="en-US" sz="1350" dirty="0">
                <a:solidFill>
                  <a:srgbClr val="405449"/>
                </a:solidFill>
                <a:latin typeface="Nobile" pitchFamily="34" charset="0"/>
                <a:ea typeface="Nobile" pitchFamily="34" charset="-122"/>
                <a:cs typeface="Nobile" pitchFamily="34" charset="-120"/>
              </a:rPr>
              <a:t>Yevropa Ittifoqida kuzatuvchi maqomini olish, Oʻzbekistonning Gʻarb davlatlari bilan savdo-iqtisodiy va siyosiy aloqalarini kengaytirishga imkon berdi.</a:t>
            </a:r>
            <a:endParaRPr lang="en-US" sz="1350" dirty="0"/>
          </a:p>
        </p:txBody>
      </p:sp>
      <p:pic>
        <p:nvPicPr>
          <p:cNvPr id="12" name="Image 3"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65678" y="5769412"/>
            <a:ext cx="257651" cy="257651"/>
          </a:xfrm>
          <a:prstGeom prst="rect">
            <a:avLst/>
          </a:prstGeom>
        </p:spPr>
      </p:pic>
      <p:sp>
        <p:nvSpPr>
          <p:cNvPr id="13" name="Text 7"/>
          <p:cNvSpPr/>
          <p:nvPr/>
        </p:nvSpPr>
        <p:spPr>
          <a:xfrm>
            <a:off x="1159431" y="5764173"/>
            <a:ext cx="2147292" cy="268486"/>
          </a:xfrm>
          <a:prstGeom prst="rect">
            <a:avLst/>
          </a:prstGeom>
          <a:noFill/>
          <a:ln/>
        </p:spPr>
        <p:txBody>
          <a:bodyPr wrap="none" lIns="0" tIns="0" rIns="0" bIns="0" rtlCol="0" anchor="t"/>
          <a:lstStyle/>
          <a:p>
            <a:pPr marL="0" indent="0" algn="l">
              <a:lnSpc>
                <a:spcPts val="2100"/>
              </a:lnSpc>
              <a:buNone/>
            </a:pPr>
            <a:r>
              <a:rPr lang="en-US" sz="1650" b="1" dirty="0">
                <a:solidFill>
                  <a:srgbClr val="405449"/>
                </a:solidFill>
                <a:latin typeface="Fraunces Extra Bold" pitchFamily="34" charset="0"/>
                <a:ea typeface="Fraunces Extra Bold" pitchFamily="34" charset="-122"/>
                <a:cs typeface="Fraunces Extra Bold" pitchFamily="34" charset="-120"/>
              </a:rPr>
              <a:t>Faol tashqi siyosat</a:t>
            </a:r>
            <a:endParaRPr lang="en-US" sz="1650" dirty="0"/>
          </a:p>
        </p:txBody>
      </p:sp>
      <p:sp>
        <p:nvSpPr>
          <p:cNvPr id="14" name="Text 8"/>
          <p:cNvSpPr/>
          <p:nvPr/>
        </p:nvSpPr>
        <p:spPr>
          <a:xfrm>
            <a:off x="1159431" y="6110645"/>
            <a:ext cx="7383304" cy="724376"/>
          </a:xfrm>
          <a:prstGeom prst="rect">
            <a:avLst/>
          </a:prstGeom>
          <a:noFill/>
          <a:ln/>
        </p:spPr>
        <p:txBody>
          <a:bodyPr wrap="square" lIns="0" tIns="0" rIns="0" bIns="0" rtlCol="0" anchor="t"/>
          <a:lstStyle/>
          <a:p>
            <a:pPr marL="0" indent="0" algn="l">
              <a:lnSpc>
                <a:spcPts val="1900"/>
              </a:lnSpc>
              <a:buNone/>
            </a:pPr>
            <a:r>
              <a:rPr lang="en-US" sz="1350" dirty="0">
                <a:solidFill>
                  <a:srgbClr val="405449"/>
                </a:solidFill>
                <a:latin typeface="Nobile" pitchFamily="34" charset="0"/>
                <a:ea typeface="Nobile" pitchFamily="34" charset="-122"/>
                <a:cs typeface="Nobile" pitchFamily="34" charset="-120"/>
              </a:rPr>
              <a:t>Mamlakat mintaqaviy va global siyosatda faol ishtirok etib, qoʻshni davlatlar bilan doʻstona munosabatlarni mustahkamlash, xalqaro tinchlik va xavfsizlikni taʼminlashga oʻz hissasini qoʻshmoqda.</a:t>
            </a:r>
            <a:endParaRPr lang="en-US" sz="1350" dirty="0"/>
          </a:p>
        </p:txBody>
      </p:sp>
    </p:spTree>
    <p:extLst>
      <p:ext uri="{BB962C8B-B14F-4D97-AF65-F5344CB8AC3E}">
        <p14:creationId xmlns:p14="http://schemas.microsoft.com/office/powerpoint/2010/main" val="25171926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60095" y="744974"/>
            <a:ext cx="10138648" cy="678656"/>
          </a:xfrm>
          <a:prstGeom prst="rect">
            <a:avLst/>
          </a:prstGeom>
          <a:noFill/>
          <a:ln/>
        </p:spPr>
        <p:txBody>
          <a:bodyPr wrap="none" lIns="0" tIns="0" rIns="0" bIns="0" rtlCol="0" anchor="t"/>
          <a:lstStyle/>
          <a:p>
            <a:pPr marL="0" indent="0" algn="l">
              <a:lnSpc>
                <a:spcPts val="5300"/>
              </a:lnSpc>
              <a:buNone/>
            </a:pPr>
            <a:r>
              <a:rPr lang="en-US" sz="4250" b="1" dirty="0">
                <a:solidFill>
                  <a:srgbClr val="3B4540"/>
                </a:solidFill>
                <a:latin typeface="Fraunces Extra Bold" pitchFamily="34" charset="0"/>
                <a:ea typeface="Fraunces Extra Bold" pitchFamily="34" charset="-122"/>
                <a:cs typeface="Fraunces Extra Bold" pitchFamily="34" charset="-120"/>
              </a:rPr>
              <a:t>Iqtisodiy o‘sish va infratuzilma rivoji</a:t>
            </a:r>
            <a:endParaRPr lang="en-US" sz="4250" dirty="0"/>
          </a:p>
        </p:txBody>
      </p:sp>
      <p:pic>
        <p:nvPicPr>
          <p:cNvPr id="3" name="Image 0" descr="preencoded.png"/>
          <p:cNvPicPr>
            <a:picLocks noChangeAspect="1"/>
          </p:cNvPicPr>
          <p:nvPr/>
        </p:nvPicPr>
        <p:blipFill>
          <a:blip r:embed="rId3"/>
          <a:stretch>
            <a:fillRect/>
          </a:stretch>
        </p:blipFill>
        <p:spPr>
          <a:xfrm>
            <a:off x="760095" y="1839397"/>
            <a:ext cx="4196715" cy="2593658"/>
          </a:xfrm>
          <a:prstGeom prst="rect">
            <a:avLst/>
          </a:prstGeom>
        </p:spPr>
      </p:pic>
      <p:sp>
        <p:nvSpPr>
          <p:cNvPr id="4" name="Text 1"/>
          <p:cNvSpPr/>
          <p:nvPr/>
        </p:nvSpPr>
        <p:spPr>
          <a:xfrm>
            <a:off x="760095" y="4640937"/>
            <a:ext cx="4196715" cy="678656"/>
          </a:xfrm>
          <a:prstGeom prst="rect">
            <a:avLst/>
          </a:prstGeom>
          <a:noFill/>
          <a:ln/>
        </p:spPr>
        <p:txBody>
          <a:bodyPr wrap="square" lIns="0" tIns="0" rIns="0" bIns="0" rtlCol="0" anchor="t"/>
          <a:lstStyle/>
          <a:p>
            <a:pPr marL="0" indent="0" algn="l">
              <a:lnSpc>
                <a:spcPts val="2650"/>
              </a:lnSpc>
              <a:buNone/>
            </a:pPr>
            <a:r>
              <a:rPr lang="en-US" sz="2100" b="1" dirty="0">
                <a:solidFill>
                  <a:srgbClr val="405449"/>
                </a:solidFill>
                <a:latin typeface="Fraunces Extra Bold" pitchFamily="34" charset="0"/>
                <a:ea typeface="Fraunces Extra Bold" pitchFamily="34" charset="-122"/>
                <a:cs typeface="Fraunces Extra Bold" pitchFamily="34" charset="-120"/>
              </a:rPr>
              <a:t>Sanoat gigantlari tashkil etilishi</a:t>
            </a:r>
            <a:endParaRPr lang="en-US" sz="2100" dirty="0"/>
          </a:p>
        </p:txBody>
      </p:sp>
      <p:sp>
        <p:nvSpPr>
          <p:cNvPr id="5" name="Text 2"/>
          <p:cNvSpPr/>
          <p:nvPr/>
        </p:nvSpPr>
        <p:spPr>
          <a:xfrm>
            <a:off x="760095" y="5444252"/>
            <a:ext cx="4196715" cy="1700213"/>
          </a:xfrm>
          <a:prstGeom prst="rect">
            <a:avLst/>
          </a:prstGeom>
          <a:noFill/>
          <a:ln/>
        </p:spPr>
        <p:txBody>
          <a:bodyPr wrap="square" lIns="0" tIns="0" rIns="0" bIns="0" rtlCol="0" anchor="t"/>
          <a:lstStyle/>
          <a:p>
            <a:pPr marL="0" indent="0" algn="l">
              <a:lnSpc>
                <a:spcPts val="2650"/>
              </a:lnSpc>
              <a:buNone/>
            </a:pPr>
            <a:r>
              <a:rPr lang="en-US" sz="1700" dirty="0">
                <a:solidFill>
                  <a:srgbClr val="405449"/>
                </a:solidFill>
                <a:latin typeface="Nobile" pitchFamily="34" charset="0"/>
                <a:ea typeface="Nobile" pitchFamily="34" charset="-122"/>
                <a:cs typeface="Nobile" pitchFamily="34" charset="-120"/>
              </a:rPr>
              <a:t>1996 yilda Andijonda “UzDEUAVTO” zavodining ishga tushirilishi avtomobilsozlik sanoatining rivojlanishiga asos soldi va mamlakat iqtisodiyotiga ulkan hissa qoʻshdi.</a:t>
            </a:r>
            <a:endParaRPr lang="en-US" sz="1700" dirty="0"/>
          </a:p>
        </p:txBody>
      </p:sp>
      <p:pic>
        <p:nvPicPr>
          <p:cNvPr id="6" name="Image 1" descr="preencoded.png"/>
          <p:cNvPicPr>
            <a:picLocks noChangeAspect="1"/>
          </p:cNvPicPr>
          <p:nvPr/>
        </p:nvPicPr>
        <p:blipFill>
          <a:blip r:embed="rId4"/>
          <a:stretch>
            <a:fillRect/>
          </a:stretch>
        </p:blipFill>
        <p:spPr>
          <a:xfrm>
            <a:off x="5216723" y="1839397"/>
            <a:ext cx="4196834" cy="2593777"/>
          </a:xfrm>
          <a:prstGeom prst="rect">
            <a:avLst/>
          </a:prstGeom>
        </p:spPr>
      </p:pic>
      <p:sp>
        <p:nvSpPr>
          <p:cNvPr id="7" name="Text 3"/>
          <p:cNvSpPr/>
          <p:nvPr/>
        </p:nvSpPr>
        <p:spPr>
          <a:xfrm>
            <a:off x="5216723" y="4641056"/>
            <a:ext cx="4196834" cy="678656"/>
          </a:xfrm>
          <a:prstGeom prst="rect">
            <a:avLst/>
          </a:prstGeom>
          <a:noFill/>
          <a:ln/>
        </p:spPr>
        <p:txBody>
          <a:bodyPr wrap="square" lIns="0" tIns="0" rIns="0" bIns="0" rtlCol="0" anchor="t"/>
          <a:lstStyle/>
          <a:p>
            <a:pPr marL="0" indent="0" algn="l">
              <a:lnSpc>
                <a:spcPts val="2650"/>
              </a:lnSpc>
              <a:buNone/>
            </a:pPr>
            <a:r>
              <a:rPr lang="en-US" sz="2100" b="1" dirty="0">
                <a:solidFill>
                  <a:srgbClr val="405449"/>
                </a:solidFill>
                <a:latin typeface="Fraunces Extra Bold" pitchFamily="34" charset="0"/>
                <a:ea typeface="Fraunces Extra Bold" pitchFamily="34" charset="-122"/>
                <a:cs typeface="Fraunces Extra Bold" pitchFamily="34" charset="-120"/>
              </a:rPr>
              <a:t>Energetika va qishloq xoʻjaligidagi yutuqlar</a:t>
            </a:r>
            <a:endParaRPr lang="en-US" sz="2100" dirty="0"/>
          </a:p>
        </p:txBody>
      </p:sp>
      <p:sp>
        <p:nvSpPr>
          <p:cNvPr id="8" name="Text 4"/>
          <p:cNvSpPr/>
          <p:nvPr/>
        </p:nvSpPr>
        <p:spPr>
          <a:xfrm>
            <a:off x="5216723" y="5444371"/>
            <a:ext cx="4196834" cy="2040255"/>
          </a:xfrm>
          <a:prstGeom prst="rect">
            <a:avLst/>
          </a:prstGeom>
          <a:noFill/>
          <a:ln/>
        </p:spPr>
        <p:txBody>
          <a:bodyPr wrap="square" lIns="0" tIns="0" rIns="0" bIns="0" rtlCol="0" anchor="t"/>
          <a:lstStyle/>
          <a:p>
            <a:pPr marL="0" indent="0" algn="l">
              <a:lnSpc>
                <a:spcPts val="2650"/>
              </a:lnSpc>
              <a:buNone/>
            </a:pPr>
            <a:r>
              <a:rPr lang="en-US" sz="1700" dirty="0">
                <a:solidFill>
                  <a:srgbClr val="405449"/>
                </a:solidFill>
                <a:latin typeface="Nobile" pitchFamily="34" charset="0"/>
                <a:ea typeface="Nobile" pitchFamily="34" charset="-122"/>
                <a:cs typeface="Nobile" pitchFamily="34" charset="-120"/>
              </a:rPr>
              <a:t>2024 yilga kelib Oʻzbekiston avtomobilsozlik, energetika va qishloq xoʻjaligi sohalarida sezilarli yutuqlarga erishdi. Qayta tiklanuvchi energiya manbalari va innovatsion qishloq xoʻjaligi texnologiyalari joriy etilmoqda.</a:t>
            </a:r>
            <a:endParaRPr lang="en-US" sz="1700" dirty="0"/>
          </a:p>
        </p:txBody>
      </p:sp>
      <p:pic>
        <p:nvPicPr>
          <p:cNvPr id="9" name="Image 2" descr="preencoded.png"/>
          <p:cNvPicPr>
            <a:picLocks noChangeAspect="1"/>
          </p:cNvPicPr>
          <p:nvPr/>
        </p:nvPicPr>
        <p:blipFill>
          <a:blip r:embed="rId5"/>
          <a:stretch>
            <a:fillRect/>
          </a:stretch>
        </p:blipFill>
        <p:spPr>
          <a:xfrm>
            <a:off x="9673471" y="1839397"/>
            <a:ext cx="4196715" cy="2593658"/>
          </a:xfrm>
          <a:prstGeom prst="rect">
            <a:avLst/>
          </a:prstGeom>
        </p:spPr>
      </p:pic>
      <p:sp>
        <p:nvSpPr>
          <p:cNvPr id="10" name="Text 5"/>
          <p:cNvSpPr/>
          <p:nvPr/>
        </p:nvSpPr>
        <p:spPr>
          <a:xfrm>
            <a:off x="9673471" y="4640937"/>
            <a:ext cx="4196715" cy="678656"/>
          </a:xfrm>
          <a:prstGeom prst="rect">
            <a:avLst/>
          </a:prstGeom>
          <a:noFill/>
          <a:ln/>
        </p:spPr>
        <p:txBody>
          <a:bodyPr wrap="square" lIns="0" tIns="0" rIns="0" bIns="0" rtlCol="0" anchor="t"/>
          <a:lstStyle/>
          <a:p>
            <a:pPr marL="0" indent="0" algn="l">
              <a:lnSpc>
                <a:spcPts val="2650"/>
              </a:lnSpc>
              <a:buNone/>
            </a:pPr>
            <a:r>
              <a:rPr lang="en-US" sz="2100" b="1" dirty="0">
                <a:solidFill>
                  <a:srgbClr val="405449"/>
                </a:solidFill>
                <a:latin typeface="Fraunces Extra Bold" pitchFamily="34" charset="0"/>
                <a:ea typeface="Fraunces Extra Bold" pitchFamily="34" charset="-122"/>
                <a:cs typeface="Fraunces Extra Bold" pitchFamily="34" charset="-120"/>
              </a:rPr>
              <a:t>Yangi sanoat zonalari va investitsiyalar</a:t>
            </a:r>
            <a:endParaRPr lang="en-US" sz="2100" dirty="0"/>
          </a:p>
        </p:txBody>
      </p:sp>
      <p:sp>
        <p:nvSpPr>
          <p:cNvPr id="11" name="Text 6"/>
          <p:cNvSpPr/>
          <p:nvPr/>
        </p:nvSpPr>
        <p:spPr>
          <a:xfrm>
            <a:off x="9673471" y="5444252"/>
            <a:ext cx="4196715" cy="2040255"/>
          </a:xfrm>
          <a:prstGeom prst="rect">
            <a:avLst/>
          </a:prstGeom>
          <a:noFill/>
          <a:ln/>
        </p:spPr>
        <p:txBody>
          <a:bodyPr wrap="square" lIns="0" tIns="0" rIns="0" bIns="0" rtlCol="0" anchor="t"/>
          <a:lstStyle/>
          <a:p>
            <a:pPr marL="0" indent="0" algn="l">
              <a:lnSpc>
                <a:spcPts val="2650"/>
              </a:lnSpc>
              <a:buNone/>
            </a:pPr>
            <a:r>
              <a:rPr lang="en-US" sz="1700" dirty="0">
                <a:solidFill>
                  <a:srgbClr val="405449"/>
                </a:solidFill>
                <a:latin typeface="Nobile" pitchFamily="34" charset="0"/>
                <a:ea typeface="Nobile" pitchFamily="34" charset="-122"/>
                <a:cs typeface="Nobile" pitchFamily="34" charset="-120"/>
              </a:rPr>
              <a:t>Mamlakat boʻylab koʻplab sanoat zonalari tashkil etildi va xorijiy investitsiyalar jalb qilindi. Bu esa iqtisodiyotni diversifikatsiya qilish, yangi ish oʻrinlari yaratish va eksport salohiyatini oshirishga xizmat qilmoqda.</a:t>
            </a:r>
            <a:endParaRPr lang="en-US" sz="1700" dirty="0"/>
          </a:p>
        </p:txBody>
      </p:sp>
    </p:spTree>
    <p:extLst>
      <p:ext uri="{BB962C8B-B14F-4D97-AF65-F5344CB8AC3E}">
        <p14:creationId xmlns:p14="http://schemas.microsoft.com/office/powerpoint/2010/main" val="8531570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601266" y="1394579"/>
            <a:ext cx="7941469" cy="1073468"/>
          </a:xfrm>
          <a:prstGeom prst="rect">
            <a:avLst/>
          </a:prstGeom>
          <a:noFill/>
          <a:ln/>
        </p:spPr>
        <p:txBody>
          <a:bodyPr wrap="square" lIns="0" tIns="0" rIns="0" bIns="0" rtlCol="0" anchor="t"/>
          <a:lstStyle/>
          <a:p>
            <a:pPr marL="0" indent="0" algn="l">
              <a:lnSpc>
                <a:spcPts val="4200"/>
              </a:lnSpc>
              <a:buNone/>
            </a:pPr>
            <a:r>
              <a:rPr lang="en-US" sz="3350" b="1" dirty="0">
                <a:solidFill>
                  <a:srgbClr val="3B4540"/>
                </a:solidFill>
                <a:latin typeface="Fraunces Extra Bold" pitchFamily="34" charset="0"/>
                <a:ea typeface="Fraunces Extra Bold" pitchFamily="34" charset="-122"/>
                <a:cs typeface="Fraunces Extra Bold" pitchFamily="34" charset="-120"/>
              </a:rPr>
              <a:t>Xalqaro maydondagi o‘rni va hamkorlik</a:t>
            </a:r>
            <a:endParaRPr lang="en-US" sz="3350" dirty="0"/>
          </a:p>
        </p:txBody>
      </p:sp>
      <p:sp>
        <p:nvSpPr>
          <p:cNvPr id="4" name="Text 1"/>
          <p:cNvSpPr/>
          <p:nvPr/>
        </p:nvSpPr>
        <p:spPr>
          <a:xfrm>
            <a:off x="858917" y="2809518"/>
            <a:ext cx="7683817" cy="482918"/>
          </a:xfrm>
          <a:prstGeom prst="rect">
            <a:avLst/>
          </a:prstGeom>
          <a:noFill/>
          <a:ln/>
        </p:spPr>
        <p:txBody>
          <a:bodyPr wrap="square" lIns="0" tIns="0" rIns="0" bIns="0" rtlCol="0" anchor="t"/>
          <a:lstStyle/>
          <a:p>
            <a:pPr marL="0" indent="0" algn="l">
              <a:lnSpc>
                <a:spcPts val="1900"/>
              </a:lnSpc>
              <a:buNone/>
            </a:pPr>
            <a:r>
              <a:rPr lang="en-US" sz="1350" dirty="0">
                <a:solidFill>
                  <a:srgbClr val="405449"/>
                </a:solidFill>
                <a:latin typeface="Nobile" pitchFamily="34" charset="0"/>
                <a:ea typeface="Nobile" pitchFamily="34" charset="-122"/>
                <a:cs typeface="Nobile" pitchFamily="34" charset="-120"/>
              </a:rPr>
              <a:t>Oʻzbekiston mintaqaviy va global xavfsizlik, barqarorlikni taʼminlashda faol ishtirok etib, xalqaro hamjamiyatning masʼuliyatli aʼzosi sifatida oʻzini namoyon etmoqda.</a:t>
            </a:r>
            <a:endParaRPr lang="en-US" sz="1350" dirty="0"/>
          </a:p>
        </p:txBody>
      </p:sp>
      <p:sp>
        <p:nvSpPr>
          <p:cNvPr id="5" name="Shape 2"/>
          <p:cNvSpPr/>
          <p:nvPr/>
        </p:nvSpPr>
        <p:spPr>
          <a:xfrm>
            <a:off x="601266" y="2663190"/>
            <a:ext cx="22860" cy="775573"/>
          </a:xfrm>
          <a:prstGeom prst="rect">
            <a:avLst/>
          </a:prstGeom>
          <a:solidFill>
            <a:srgbClr val="438951"/>
          </a:solidFill>
          <a:ln/>
        </p:spPr>
      </p:sp>
      <p:pic>
        <p:nvPicPr>
          <p:cNvPr id="6" name="Image 1"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65678" y="3590330"/>
            <a:ext cx="257651" cy="257651"/>
          </a:xfrm>
          <a:prstGeom prst="rect">
            <a:avLst/>
          </a:prstGeom>
        </p:spPr>
      </p:pic>
      <p:sp>
        <p:nvSpPr>
          <p:cNvPr id="7" name="Text 3"/>
          <p:cNvSpPr/>
          <p:nvPr/>
        </p:nvSpPr>
        <p:spPr>
          <a:xfrm>
            <a:off x="1159431" y="3585091"/>
            <a:ext cx="4828818" cy="268486"/>
          </a:xfrm>
          <a:prstGeom prst="rect">
            <a:avLst/>
          </a:prstGeom>
          <a:noFill/>
          <a:ln/>
        </p:spPr>
        <p:txBody>
          <a:bodyPr wrap="none" lIns="0" tIns="0" rIns="0" bIns="0" rtlCol="0" anchor="t"/>
          <a:lstStyle/>
          <a:p>
            <a:pPr marL="0" indent="0" algn="l">
              <a:lnSpc>
                <a:spcPts val="2100"/>
              </a:lnSpc>
              <a:buNone/>
            </a:pPr>
            <a:r>
              <a:rPr lang="en-US" sz="1650" b="1" dirty="0">
                <a:solidFill>
                  <a:srgbClr val="405449"/>
                </a:solidFill>
                <a:latin typeface="Fraunces Extra Bold" pitchFamily="34" charset="0"/>
                <a:ea typeface="Fraunces Extra Bold" pitchFamily="34" charset="-122"/>
                <a:cs typeface="Fraunces Extra Bold" pitchFamily="34" charset="-120"/>
              </a:rPr>
              <a:t>Shanxay Hamkorlik Tashkilotiga aʼzo (2001)</a:t>
            </a:r>
            <a:endParaRPr lang="en-US" sz="1650" dirty="0"/>
          </a:p>
        </p:txBody>
      </p:sp>
      <p:sp>
        <p:nvSpPr>
          <p:cNvPr id="8" name="Text 4"/>
          <p:cNvSpPr/>
          <p:nvPr/>
        </p:nvSpPr>
        <p:spPr>
          <a:xfrm>
            <a:off x="1159431" y="3931563"/>
            <a:ext cx="7383304" cy="482918"/>
          </a:xfrm>
          <a:prstGeom prst="rect">
            <a:avLst/>
          </a:prstGeom>
          <a:noFill/>
          <a:ln/>
        </p:spPr>
        <p:txBody>
          <a:bodyPr wrap="square" lIns="0" tIns="0" rIns="0" bIns="0" rtlCol="0" anchor="t"/>
          <a:lstStyle/>
          <a:p>
            <a:pPr marL="0" indent="0" algn="l">
              <a:lnSpc>
                <a:spcPts val="1900"/>
              </a:lnSpc>
              <a:buNone/>
            </a:pPr>
            <a:r>
              <a:rPr lang="en-US" sz="1350" dirty="0">
                <a:solidFill>
                  <a:srgbClr val="405449"/>
                </a:solidFill>
                <a:latin typeface="Nobile" pitchFamily="34" charset="0"/>
                <a:ea typeface="Nobile" pitchFamily="34" charset="-122"/>
                <a:cs typeface="Nobile" pitchFamily="34" charset="-120"/>
              </a:rPr>
              <a:t>Oʻzbekistonning ShHTga qoʻshilishi mintaqaviy xavfsizlik, iqtisodiy hamkorlik va madaniy aloqalarni mustahkamlashda muhim ahamiyat kasb etdi.</a:t>
            </a:r>
            <a:endParaRPr lang="en-US" sz="1350" dirty="0"/>
          </a:p>
        </p:txBody>
      </p:sp>
      <p:pic>
        <p:nvPicPr>
          <p:cNvPr id="9" name="Image 2"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65678" y="4679871"/>
            <a:ext cx="257651" cy="257651"/>
          </a:xfrm>
          <a:prstGeom prst="rect">
            <a:avLst/>
          </a:prstGeom>
        </p:spPr>
      </p:pic>
      <p:sp>
        <p:nvSpPr>
          <p:cNvPr id="10" name="Text 5"/>
          <p:cNvSpPr/>
          <p:nvPr/>
        </p:nvSpPr>
        <p:spPr>
          <a:xfrm>
            <a:off x="1159431" y="4674632"/>
            <a:ext cx="4985504" cy="268486"/>
          </a:xfrm>
          <a:prstGeom prst="rect">
            <a:avLst/>
          </a:prstGeom>
          <a:noFill/>
          <a:ln/>
        </p:spPr>
        <p:txBody>
          <a:bodyPr wrap="none" lIns="0" tIns="0" rIns="0" bIns="0" rtlCol="0" anchor="t"/>
          <a:lstStyle/>
          <a:p>
            <a:pPr marL="0" indent="0" algn="l">
              <a:lnSpc>
                <a:spcPts val="2100"/>
              </a:lnSpc>
              <a:buNone/>
            </a:pPr>
            <a:r>
              <a:rPr lang="en-US" sz="1650" b="1" dirty="0">
                <a:solidFill>
                  <a:srgbClr val="405449"/>
                </a:solidFill>
                <a:latin typeface="Fraunces Extra Bold" pitchFamily="34" charset="0"/>
                <a:ea typeface="Fraunces Extra Bold" pitchFamily="34" charset="-122"/>
                <a:cs typeface="Fraunces Extra Bold" pitchFamily="34" charset="-120"/>
              </a:rPr>
              <a:t>Yevropa Ittifoqida kuzatuvchi maqomi (2020)</a:t>
            </a:r>
            <a:endParaRPr lang="en-US" sz="1650" dirty="0"/>
          </a:p>
        </p:txBody>
      </p:sp>
      <p:sp>
        <p:nvSpPr>
          <p:cNvPr id="11" name="Text 6"/>
          <p:cNvSpPr/>
          <p:nvPr/>
        </p:nvSpPr>
        <p:spPr>
          <a:xfrm>
            <a:off x="1159431" y="5021104"/>
            <a:ext cx="7383304" cy="482918"/>
          </a:xfrm>
          <a:prstGeom prst="rect">
            <a:avLst/>
          </a:prstGeom>
          <a:noFill/>
          <a:ln/>
        </p:spPr>
        <p:txBody>
          <a:bodyPr wrap="square" lIns="0" tIns="0" rIns="0" bIns="0" rtlCol="0" anchor="t"/>
          <a:lstStyle/>
          <a:p>
            <a:pPr marL="0" indent="0" algn="l">
              <a:lnSpc>
                <a:spcPts val="1900"/>
              </a:lnSpc>
              <a:buNone/>
            </a:pPr>
            <a:r>
              <a:rPr lang="en-US" sz="1350" dirty="0">
                <a:solidFill>
                  <a:srgbClr val="405449"/>
                </a:solidFill>
                <a:latin typeface="Nobile" pitchFamily="34" charset="0"/>
                <a:ea typeface="Nobile" pitchFamily="34" charset="-122"/>
                <a:cs typeface="Nobile" pitchFamily="34" charset="-120"/>
              </a:rPr>
              <a:t>Yevropa Ittifoqida kuzatuvchi maqomini olish, Oʻzbekistonning Gʻarb davlatlari bilan savdo-iqtisodiy va siyosiy aloqalarini kengaytirishga imkon berdi.</a:t>
            </a:r>
            <a:endParaRPr lang="en-US" sz="1350" dirty="0"/>
          </a:p>
        </p:txBody>
      </p:sp>
      <p:pic>
        <p:nvPicPr>
          <p:cNvPr id="12" name="Image 3"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65678" y="5769412"/>
            <a:ext cx="257651" cy="257651"/>
          </a:xfrm>
          <a:prstGeom prst="rect">
            <a:avLst/>
          </a:prstGeom>
        </p:spPr>
      </p:pic>
      <p:sp>
        <p:nvSpPr>
          <p:cNvPr id="13" name="Text 7"/>
          <p:cNvSpPr/>
          <p:nvPr/>
        </p:nvSpPr>
        <p:spPr>
          <a:xfrm>
            <a:off x="1159431" y="5764173"/>
            <a:ext cx="2147292" cy="268486"/>
          </a:xfrm>
          <a:prstGeom prst="rect">
            <a:avLst/>
          </a:prstGeom>
          <a:noFill/>
          <a:ln/>
        </p:spPr>
        <p:txBody>
          <a:bodyPr wrap="none" lIns="0" tIns="0" rIns="0" bIns="0" rtlCol="0" anchor="t"/>
          <a:lstStyle/>
          <a:p>
            <a:pPr marL="0" indent="0" algn="l">
              <a:lnSpc>
                <a:spcPts val="2100"/>
              </a:lnSpc>
              <a:buNone/>
            </a:pPr>
            <a:r>
              <a:rPr lang="en-US" sz="1650" b="1" dirty="0">
                <a:solidFill>
                  <a:srgbClr val="405449"/>
                </a:solidFill>
                <a:latin typeface="Fraunces Extra Bold" pitchFamily="34" charset="0"/>
                <a:ea typeface="Fraunces Extra Bold" pitchFamily="34" charset="-122"/>
                <a:cs typeface="Fraunces Extra Bold" pitchFamily="34" charset="-120"/>
              </a:rPr>
              <a:t>Faol tashqi siyosat</a:t>
            </a:r>
            <a:endParaRPr lang="en-US" sz="1650" dirty="0"/>
          </a:p>
        </p:txBody>
      </p:sp>
      <p:sp>
        <p:nvSpPr>
          <p:cNvPr id="14" name="Text 8"/>
          <p:cNvSpPr/>
          <p:nvPr/>
        </p:nvSpPr>
        <p:spPr>
          <a:xfrm>
            <a:off x="1159431" y="6110645"/>
            <a:ext cx="7383304" cy="724376"/>
          </a:xfrm>
          <a:prstGeom prst="rect">
            <a:avLst/>
          </a:prstGeom>
          <a:noFill/>
          <a:ln/>
        </p:spPr>
        <p:txBody>
          <a:bodyPr wrap="square" lIns="0" tIns="0" rIns="0" bIns="0" rtlCol="0" anchor="t"/>
          <a:lstStyle/>
          <a:p>
            <a:pPr marL="0" indent="0" algn="l">
              <a:lnSpc>
                <a:spcPts val="1900"/>
              </a:lnSpc>
              <a:buNone/>
            </a:pPr>
            <a:r>
              <a:rPr lang="en-US" sz="1350" dirty="0">
                <a:solidFill>
                  <a:srgbClr val="405449"/>
                </a:solidFill>
                <a:latin typeface="Nobile" pitchFamily="34" charset="0"/>
                <a:ea typeface="Nobile" pitchFamily="34" charset="-122"/>
                <a:cs typeface="Nobile" pitchFamily="34" charset="-120"/>
              </a:rPr>
              <a:t>Mamlakat mintaqaviy va global siyosatda faol ishtirok etib, qoʻshni davlatlar bilan doʻstona munosabatlarni mustahkamlash, xalqaro tinchlik va xavfsizlikni taʼminlashga oʻz hissasini qoʻshmoqda.</a:t>
            </a:r>
            <a:endParaRPr lang="en-US" sz="1350" dirty="0"/>
          </a:p>
        </p:txBody>
      </p:sp>
    </p:spTree>
    <p:extLst>
      <p:ext uri="{BB962C8B-B14F-4D97-AF65-F5344CB8AC3E}">
        <p14:creationId xmlns:p14="http://schemas.microsoft.com/office/powerpoint/2010/main" val="72399025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76526" y="634484"/>
            <a:ext cx="13077349" cy="1386602"/>
          </a:xfrm>
          <a:prstGeom prst="rect">
            <a:avLst/>
          </a:prstGeom>
          <a:noFill/>
          <a:ln/>
        </p:spPr>
        <p:txBody>
          <a:bodyPr wrap="square" lIns="0" tIns="0" rIns="0" bIns="0" rtlCol="0" anchor="t"/>
          <a:lstStyle/>
          <a:p>
            <a:pPr marL="0" indent="0" algn="l">
              <a:lnSpc>
                <a:spcPts val="5450"/>
              </a:lnSpc>
              <a:buNone/>
            </a:pPr>
            <a:r>
              <a:rPr lang="en-US" sz="4350" b="1" dirty="0">
                <a:solidFill>
                  <a:srgbClr val="3B4540"/>
                </a:solidFill>
                <a:latin typeface="Fraunces Extra Bold" pitchFamily="34" charset="0"/>
                <a:ea typeface="Fraunces Extra Bold" pitchFamily="34" charset="-122"/>
                <a:cs typeface="Fraunces Extra Bold" pitchFamily="34" charset="-120"/>
              </a:rPr>
              <a:t>Mustaqillik bayramining ahamiyati va ramziy maʼnosi</a:t>
            </a:r>
            <a:endParaRPr lang="en-US" sz="4350" dirty="0"/>
          </a:p>
        </p:txBody>
      </p:sp>
      <p:sp>
        <p:nvSpPr>
          <p:cNvPr id="3" name="Text 1"/>
          <p:cNvSpPr/>
          <p:nvPr/>
        </p:nvSpPr>
        <p:spPr>
          <a:xfrm>
            <a:off x="776526" y="4086701"/>
            <a:ext cx="3806428" cy="693420"/>
          </a:xfrm>
          <a:prstGeom prst="rect">
            <a:avLst/>
          </a:prstGeom>
          <a:noFill/>
          <a:ln/>
        </p:spPr>
        <p:txBody>
          <a:bodyPr wrap="square" lIns="0" tIns="0" rIns="0" bIns="0" rtlCol="0" anchor="t"/>
          <a:lstStyle/>
          <a:p>
            <a:pPr marL="0" indent="0" algn="r">
              <a:lnSpc>
                <a:spcPts val="2700"/>
              </a:lnSpc>
              <a:buNone/>
            </a:pPr>
            <a:r>
              <a:rPr lang="en-US" sz="2150" b="1" dirty="0">
                <a:solidFill>
                  <a:srgbClr val="405449"/>
                </a:solidFill>
                <a:latin typeface="Fraunces Extra Bold" pitchFamily="34" charset="0"/>
                <a:ea typeface="Fraunces Extra Bold" pitchFamily="34" charset="-122"/>
                <a:cs typeface="Fraunces Extra Bold" pitchFamily="34" charset="-120"/>
              </a:rPr>
              <a:t>Milliy oʻziga xoslik va gʻurur ramzi</a:t>
            </a:r>
            <a:endParaRPr lang="en-US" sz="2150" dirty="0"/>
          </a:p>
        </p:txBody>
      </p:sp>
      <p:sp>
        <p:nvSpPr>
          <p:cNvPr id="4" name="Text 2"/>
          <p:cNvSpPr/>
          <p:nvPr/>
        </p:nvSpPr>
        <p:spPr>
          <a:xfrm>
            <a:off x="776526" y="4910257"/>
            <a:ext cx="3806428" cy="1053346"/>
          </a:xfrm>
          <a:prstGeom prst="rect">
            <a:avLst/>
          </a:prstGeom>
          <a:noFill/>
          <a:ln/>
        </p:spPr>
        <p:txBody>
          <a:bodyPr wrap="square" lIns="0" tIns="0" rIns="0" bIns="0" rtlCol="0" anchor="t"/>
          <a:lstStyle/>
          <a:p>
            <a:pPr marL="0" indent="0" algn="r">
              <a:lnSpc>
                <a:spcPts val="2750"/>
              </a:lnSpc>
              <a:buNone/>
            </a:pPr>
            <a:r>
              <a:rPr lang="en-US" sz="1700" dirty="0">
                <a:solidFill>
                  <a:srgbClr val="405449"/>
                </a:solidFill>
                <a:latin typeface="Nobile" pitchFamily="34" charset="0"/>
                <a:ea typeface="Nobile" pitchFamily="34" charset="-122"/>
                <a:cs typeface="Nobile" pitchFamily="34" charset="-120"/>
              </a:rPr>
              <a:t>Mustaqillik kuni xalqning oʻziga xosligi, boy tarixi va kelajakka boʻlgan ishonchining ramzidir.</a:t>
            </a:r>
            <a:endParaRPr lang="en-US" sz="1700" dirty="0"/>
          </a:p>
        </p:txBody>
      </p:sp>
      <p:pic>
        <p:nvPicPr>
          <p:cNvPr id="5" name="Image 0" descr="preencoded.png"/>
          <p:cNvPicPr>
            <a:picLocks noChangeAspect="1"/>
          </p:cNvPicPr>
          <p:nvPr/>
        </p:nvPicPr>
        <p:blipFill>
          <a:blip r:embed="rId3"/>
          <a:stretch>
            <a:fillRect/>
          </a:stretch>
        </p:blipFill>
        <p:spPr>
          <a:xfrm>
            <a:off x="5026700" y="2736652"/>
            <a:ext cx="4577001" cy="4577001"/>
          </a:xfrm>
          <a:prstGeom prst="rect">
            <a:avLst/>
          </a:prstGeom>
        </p:spPr>
      </p:pic>
      <p:pic>
        <p:nvPicPr>
          <p:cNvPr id="6" name="Image 1"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547181" y="4859119"/>
            <a:ext cx="331946" cy="331946"/>
          </a:xfrm>
          <a:prstGeom prst="rect">
            <a:avLst/>
          </a:prstGeom>
        </p:spPr>
      </p:pic>
      <p:sp>
        <p:nvSpPr>
          <p:cNvPr id="7" name="Text 3"/>
          <p:cNvSpPr/>
          <p:nvPr/>
        </p:nvSpPr>
        <p:spPr>
          <a:xfrm>
            <a:off x="9936480" y="2455188"/>
            <a:ext cx="3917394" cy="693420"/>
          </a:xfrm>
          <a:prstGeom prst="rect">
            <a:avLst/>
          </a:prstGeom>
          <a:noFill/>
          <a:ln/>
        </p:spPr>
        <p:txBody>
          <a:bodyPr wrap="square" lIns="0" tIns="0" rIns="0" bIns="0" rtlCol="0" anchor="t"/>
          <a:lstStyle/>
          <a:p>
            <a:pPr marL="0" indent="0" algn="l">
              <a:lnSpc>
                <a:spcPts val="2700"/>
              </a:lnSpc>
              <a:buNone/>
            </a:pPr>
            <a:r>
              <a:rPr lang="en-US" sz="2150" b="1" dirty="0">
                <a:solidFill>
                  <a:srgbClr val="405449"/>
                </a:solidFill>
                <a:latin typeface="Fraunces Extra Bold" pitchFamily="34" charset="0"/>
                <a:ea typeface="Fraunces Extra Bold" pitchFamily="34" charset="-122"/>
                <a:cs typeface="Fraunces Extra Bold" pitchFamily="34" charset="-120"/>
              </a:rPr>
              <a:t>Tinchlik va farovonlik bayrami</a:t>
            </a:r>
            <a:endParaRPr lang="en-US" sz="2150" dirty="0"/>
          </a:p>
        </p:txBody>
      </p:sp>
      <p:sp>
        <p:nvSpPr>
          <p:cNvPr id="8" name="Text 4"/>
          <p:cNvSpPr/>
          <p:nvPr/>
        </p:nvSpPr>
        <p:spPr>
          <a:xfrm>
            <a:off x="9936480" y="3278743"/>
            <a:ext cx="3917394" cy="1404461"/>
          </a:xfrm>
          <a:prstGeom prst="rect">
            <a:avLst/>
          </a:prstGeom>
          <a:noFill/>
          <a:ln/>
        </p:spPr>
        <p:txBody>
          <a:bodyPr wrap="square" lIns="0" tIns="0" rIns="0" bIns="0" rtlCol="0" anchor="t"/>
          <a:lstStyle/>
          <a:p>
            <a:pPr marL="0" indent="0" algn="l">
              <a:lnSpc>
                <a:spcPts val="2750"/>
              </a:lnSpc>
              <a:buNone/>
            </a:pPr>
            <a:r>
              <a:rPr lang="en-US" sz="1700" dirty="0">
                <a:solidFill>
                  <a:srgbClr val="405449"/>
                </a:solidFill>
                <a:latin typeface="Nobile" pitchFamily="34" charset="0"/>
                <a:ea typeface="Nobile" pitchFamily="34" charset="-122"/>
                <a:cs typeface="Nobile" pitchFamily="34" charset="-120"/>
              </a:rPr>
              <a:t>Har yili 1-sentabrda keng nishonlanadigan bu bayram, mamlakatda hukm surayotgan tinchlik va farovonlikni aks ettiradi.</a:t>
            </a:r>
            <a:endParaRPr lang="en-US" sz="1700" dirty="0"/>
          </a:p>
        </p:txBody>
      </p:sp>
      <p:pic>
        <p:nvPicPr>
          <p:cNvPr id="9" name="Image 2" descr="preencoded.png"/>
          <p:cNvPicPr>
            <a:picLocks noChangeAspect="1"/>
          </p:cNvPicPr>
          <p:nvPr/>
        </p:nvPicPr>
        <p:blipFill>
          <a:blip r:embed="rId6"/>
          <a:stretch>
            <a:fillRect/>
          </a:stretch>
        </p:blipFill>
        <p:spPr>
          <a:xfrm>
            <a:off x="5026700" y="2736652"/>
            <a:ext cx="4577001" cy="4577001"/>
          </a:xfrm>
          <a:prstGeom prst="rect">
            <a:avLst/>
          </a:prstGeom>
        </p:spPr>
      </p:pic>
      <p:pic>
        <p:nvPicPr>
          <p:cNvPr id="10" name="Image 3" descr="preencoded.png"/>
          <p:cNvPicPr>
            <a:picLocks noChangeAspect="1"/>
          </p:cNvPicPr>
          <p:nvPr/>
        </p:nvPicPr>
        <p:blipFill>
          <a:blip r:embed="rId4">
            <a:extLst>
              <a:ext uri="{96DAC541-7B7A-43D3-8B79-37D633B846F1}">
                <asvg:svgBlip xmlns:asvg="http://schemas.microsoft.com/office/drawing/2016/SVG/main" r:embed="rId7"/>
              </a:ext>
            </a:extLst>
          </a:blip>
          <a:stretch>
            <a:fillRect/>
          </a:stretch>
        </p:blipFill>
        <p:spPr>
          <a:xfrm>
            <a:off x="7950101" y="3471684"/>
            <a:ext cx="331946" cy="331946"/>
          </a:xfrm>
          <a:prstGeom prst="rect">
            <a:avLst/>
          </a:prstGeom>
        </p:spPr>
      </p:pic>
      <p:sp>
        <p:nvSpPr>
          <p:cNvPr id="11" name="Text 5"/>
          <p:cNvSpPr/>
          <p:nvPr/>
        </p:nvSpPr>
        <p:spPr>
          <a:xfrm>
            <a:off x="9936480" y="5015984"/>
            <a:ext cx="3917394" cy="693420"/>
          </a:xfrm>
          <a:prstGeom prst="rect">
            <a:avLst/>
          </a:prstGeom>
          <a:noFill/>
          <a:ln/>
        </p:spPr>
        <p:txBody>
          <a:bodyPr wrap="square" lIns="0" tIns="0" rIns="0" bIns="0" rtlCol="0" anchor="t"/>
          <a:lstStyle/>
          <a:p>
            <a:pPr marL="0" indent="0" algn="l">
              <a:lnSpc>
                <a:spcPts val="2700"/>
              </a:lnSpc>
              <a:buNone/>
            </a:pPr>
            <a:r>
              <a:rPr lang="en-US" sz="2150" b="1" dirty="0">
                <a:solidFill>
                  <a:srgbClr val="405449"/>
                </a:solidFill>
                <a:latin typeface="Fraunces Extra Bold" pitchFamily="34" charset="0"/>
                <a:ea typeface="Fraunces Extra Bold" pitchFamily="34" charset="-122"/>
                <a:cs typeface="Fraunces Extra Bold" pitchFamily="34" charset="-120"/>
              </a:rPr>
              <a:t>Yosh avlodga mustaqillik sabogʻi</a:t>
            </a:r>
            <a:endParaRPr lang="en-US" sz="2150" dirty="0"/>
          </a:p>
        </p:txBody>
      </p:sp>
      <p:sp>
        <p:nvSpPr>
          <p:cNvPr id="12" name="Text 6"/>
          <p:cNvSpPr/>
          <p:nvPr/>
        </p:nvSpPr>
        <p:spPr>
          <a:xfrm>
            <a:off x="9936480" y="5839539"/>
            <a:ext cx="3917394" cy="1755577"/>
          </a:xfrm>
          <a:prstGeom prst="rect">
            <a:avLst/>
          </a:prstGeom>
          <a:noFill/>
          <a:ln/>
        </p:spPr>
        <p:txBody>
          <a:bodyPr wrap="square" lIns="0" tIns="0" rIns="0" bIns="0" rtlCol="0" anchor="t"/>
          <a:lstStyle/>
          <a:p>
            <a:pPr marL="0" indent="0" algn="l">
              <a:lnSpc>
                <a:spcPts val="2750"/>
              </a:lnSpc>
              <a:buNone/>
            </a:pPr>
            <a:r>
              <a:rPr lang="en-US" sz="1700" dirty="0">
                <a:solidFill>
                  <a:srgbClr val="405449"/>
                </a:solidFill>
                <a:latin typeface="Nobile" pitchFamily="34" charset="0"/>
                <a:ea typeface="Nobile" pitchFamily="34" charset="-122"/>
                <a:cs typeface="Nobile" pitchFamily="34" charset="-120"/>
              </a:rPr>
              <a:t>Mustaqillik bayrami yosh avlodga Vatanimiz mustaqilligining qadrini, uning masʼuliyatini va kelajak uchun muhim ahamiyatini anglatishga xizmat qiladi.</a:t>
            </a:r>
            <a:endParaRPr lang="en-US" sz="1700" dirty="0"/>
          </a:p>
        </p:txBody>
      </p:sp>
      <p:pic>
        <p:nvPicPr>
          <p:cNvPr id="13" name="Image 4" descr="preencoded.png"/>
          <p:cNvPicPr>
            <a:picLocks noChangeAspect="1"/>
          </p:cNvPicPr>
          <p:nvPr/>
        </p:nvPicPr>
        <p:blipFill>
          <a:blip r:embed="rId8"/>
          <a:stretch>
            <a:fillRect/>
          </a:stretch>
        </p:blipFill>
        <p:spPr>
          <a:xfrm>
            <a:off x="5026700" y="2736652"/>
            <a:ext cx="4577001" cy="4577001"/>
          </a:xfrm>
          <a:prstGeom prst="rect">
            <a:avLst/>
          </a:prstGeom>
        </p:spPr>
      </p:pic>
      <p:pic>
        <p:nvPicPr>
          <p:cNvPr id="14" name="Image 5" descr="preencoded.png"/>
          <p:cNvPicPr>
            <a:picLocks noChangeAspect="1"/>
          </p:cNvPicPr>
          <p:nvPr/>
        </p:nvPicPr>
        <p:blipFill>
          <a:blip r:embed="rId4">
            <a:extLst>
              <a:ext uri="{96DAC541-7B7A-43D3-8B79-37D633B846F1}">
                <asvg:svgBlip xmlns:asvg="http://schemas.microsoft.com/office/drawing/2016/SVG/main" r:embed="rId9"/>
              </a:ext>
            </a:extLst>
          </a:blip>
          <a:stretch>
            <a:fillRect/>
          </a:stretch>
        </p:blipFill>
        <p:spPr>
          <a:xfrm>
            <a:off x="7950101" y="6246435"/>
            <a:ext cx="331946" cy="331946"/>
          </a:xfrm>
          <a:prstGeom prst="rect">
            <a:avLst/>
          </a:prstGeom>
        </p:spPr>
      </p:pic>
    </p:spTree>
    <p:extLst>
      <p:ext uri="{BB962C8B-B14F-4D97-AF65-F5344CB8AC3E}">
        <p14:creationId xmlns:p14="http://schemas.microsoft.com/office/powerpoint/2010/main" val="28743370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32949" y="1108472"/>
            <a:ext cx="8467606" cy="596146"/>
          </a:xfrm>
          <a:prstGeom prst="rect">
            <a:avLst/>
          </a:prstGeom>
          <a:noFill/>
          <a:ln/>
        </p:spPr>
        <p:txBody>
          <a:bodyPr wrap="none" lIns="0" tIns="0" rIns="0" bIns="0" rtlCol="0" anchor="t"/>
          <a:lstStyle/>
          <a:p>
            <a:pPr marL="0" indent="0" algn="l">
              <a:lnSpc>
                <a:spcPts val="4650"/>
              </a:lnSpc>
              <a:buNone/>
            </a:pPr>
            <a:r>
              <a:rPr lang="en-US" sz="3750" b="1" dirty="0">
                <a:solidFill>
                  <a:srgbClr val="3B4540"/>
                </a:solidFill>
                <a:latin typeface="Fraunces Extra Bold" pitchFamily="34" charset="0"/>
                <a:ea typeface="Fraunces Extra Bold" pitchFamily="34" charset="-122"/>
                <a:cs typeface="Fraunces Extra Bold" pitchFamily="34" charset="-120"/>
              </a:rPr>
              <a:t>Davlat ramzlarining qabul qilinishi</a:t>
            </a:r>
            <a:endParaRPr lang="en-US" sz="3750" dirty="0"/>
          </a:p>
        </p:txBody>
      </p:sp>
      <p:pic>
        <p:nvPicPr>
          <p:cNvPr id="3" name="Image 0" descr="preencoded.png"/>
          <p:cNvPicPr>
            <a:picLocks noChangeAspect="1"/>
          </p:cNvPicPr>
          <p:nvPr/>
        </p:nvPicPr>
        <p:blipFill>
          <a:blip r:embed="rId3"/>
          <a:stretch>
            <a:fillRect/>
          </a:stretch>
        </p:blipFill>
        <p:spPr>
          <a:xfrm>
            <a:off x="740569" y="2149554"/>
            <a:ext cx="4281368" cy="2289453"/>
          </a:xfrm>
          <a:prstGeom prst="rect">
            <a:avLst/>
          </a:prstGeom>
        </p:spPr>
      </p:pic>
      <p:pic>
        <p:nvPicPr>
          <p:cNvPr id="4" name="Image 1" descr="preencoded.png"/>
          <p:cNvPicPr>
            <a:picLocks noChangeAspect="1"/>
          </p:cNvPicPr>
          <p:nvPr/>
        </p:nvPicPr>
        <p:blipFill>
          <a:blip r:embed="rId4"/>
          <a:stretch>
            <a:fillRect/>
          </a:stretch>
        </p:blipFill>
        <p:spPr>
          <a:xfrm>
            <a:off x="5174456" y="2149554"/>
            <a:ext cx="4281368" cy="2289453"/>
          </a:xfrm>
          <a:prstGeom prst="rect">
            <a:avLst/>
          </a:prstGeom>
        </p:spPr>
      </p:pic>
      <p:pic>
        <p:nvPicPr>
          <p:cNvPr id="5" name="Image 2" descr="preencoded.png"/>
          <p:cNvPicPr>
            <a:picLocks noChangeAspect="1"/>
          </p:cNvPicPr>
          <p:nvPr/>
        </p:nvPicPr>
        <p:blipFill>
          <a:blip r:embed="rId5"/>
          <a:stretch>
            <a:fillRect/>
          </a:stretch>
        </p:blipFill>
        <p:spPr>
          <a:xfrm>
            <a:off x="9608344" y="2149554"/>
            <a:ext cx="4281368" cy="2289453"/>
          </a:xfrm>
          <a:prstGeom prst="rect">
            <a:avLst/>
          </a:prstGeom>
        </p:spPr>
      </p:pic>
      <p:sp>
        <p:nvSpPr>
          <p:cNvPr id="6" name="Shape 1"/>
          <p:cNvSpPr/>
          <p:nvPr/>
        </p:nvSpPr>
        <p:spPr>
          <a:xfrm>
            <a:off x="732949" y="4844832"/>
            <a:ext cx="95369" cy="95369"/>
          </a:xfrm>
          <a:prstGeom prst="roundRect">
            <a:avLst>
              <a:gd name="adj" fmla="val 479401"/>
            </a:avLst>
          </a:prstGeom>
          <a:solidFill>
            <a:srgbClr val="438951"/>
          </a:solidFill>
          <a:ln/>
        </p:spPr>
      </p:sp>
      <p:sp>
        <p:nvSpPr>
          <p:cNvPr id="7" name="Text 2"/>
          <p:cNvSpPr/>
          <p:nvPr/>
        </p:nvSpPr>
        <p:spPr>
          <a:xfrm>
            <a:off x="988695" y="4743569"/>
            <a:ext cx="3998714" cy="596027"/>
          </a:xfrm>
          <a:prstGeom prst="rect">
            <a:avLst/>
          </a:prstGeom>
          <a:noFill/>
          <a:ln/>
        </p:spPr>
        <p:txBody>
          <a:bodyPr wrap="square" lIns="0" tIns="0" rIns="0" bIns="0" rtlCol="0" anchor="t"/>
          <a:lstStyle/>
          <a:p>
            <a:pPr marL="0" indent="0" algn="l">
              <a:lnSpc>
                <a:spcPts val="2300"/>
              </a:lnSpc>
              <a:buNone/>
            </a:pPr>
            <a:r>
              <a:rPr lang="en-US" sz="1850" b="1" dirty="0">
                <a:solidFill>
                  <a:srgbClr val="405449"/>
                </a:solidFill>
                <a:latin typeface="Fraunces Extra Bold" pitchFamily="34" charset="0"/>
                <a:ea typeface="Fraunces Extra Bold" pitchFamily="34" charset="-122"/>
                <a:cs typeface="Fraunces Extra Bold" pitchFamily="34" charset="-120"/>
              </a:rPr>
              <a:t>Davlat bayrog‘i tasdiqlandi (1991 yil 18-noyabr)</a:t>
            </a:r>
            <a:endParaRPr lang="en-US" sz="1850" dirty="0"/>
          </a:p>
        </p:txBody>
      </p:sp>
      <p:sp>
        <p:nvSpPr>
          <p:cNvPr id="8" name="Text 3"/>
          <p:cNvSpPr/>
          <p:nvPr/>
        </p:nvSpPr>
        <p:spPr>
          <a:xfrm>
            <a:off x="988695" y="5435798"/>
            <a:ext cx="3998714" cy="1685211"/>
          </a:xfrm>
          <a:prstGeom prst="rect">
            <a:avLst/>
          </a:prstGeom>
          <a:noFill/>
          <a:ln/>
        </p:spPr>
        <p:txBody>
          <a:bodyPr wrap="square" lIns="0" tIns="0" rIns="0" bIns="0" rtlCol="0" anchor="t"/>
          <a:lstStyle/>
          <a:p>
            <a:pPr marL="0" indent="0" algn="l">
              <a:lnSpc>
                <a:spcPts val="2200"/>
              </a:lnSpc>
              <a:buNone/>
            </a:pPr>
            <a:r>
              <a:rPr lang="en-US" sz="1500" dirty="0">
                <a:solidFill>
                  <a:srgbClr val="405449"/>
                </a:solidFill>
                <a:latin typeface="Nobile" pitchFamily="34" charset="0"/>
                <a:ea typeface="Nobile" pitchFamily="34" charset="-122"/>
                <a:cs typeface="Nobile" pitchFamily="34" charset="-120"/>
              </a:rPr>
              <a:t>Moviy osmon, poklik ramzi boʻlgan oq, yashil tabiat va qizil chiziqlar birlashgan bayroq Oʻzbekistonning mustaqillik va taraqqiyot yoʻlini belgiladi. Undagi yarim oy va yulduzlar mamlakatning boy tarixini va yorugʻ kelajagini anglatadi.</a:t>
            </a:r>
            <a:endParaRPr lang="en-US" sz="1500" dirty="0"/>
          </a:p>
        </p:txBody>
      </p:sp>
      <p:sp>
        <p:nvSpPr>
          <p:cNvPr id="9" name="Shape 4"/>
          <p:cNvSpPr/>
          <p:nvPr/>
        </p:nvSpPr>
        <p:spPr>
          <a:xfrm>
            <a:off x="5187910" y="4844832"/>
            <a:ext cx="95369" cy="95369"/>
          </a:xfrm>
          <a:prstGeom prst="roundRect">
            <a:avLst>
              <a:gd name="adj" fmla="val 479401"/>
            </a:avLst>
          </a:prstGeom>
          <a:solidFill>
            <a:srgbClr val="438951"/>
          </a:solidFill>
          <a:ln/>
        </p:spPr>
      </p:sp>
      <p:sp>
        <p:nvSpPr>
          <p:cNvPr id="10" name="Text 5"/>
          <p:cNvSpPr/>
          <p:nvPr/>
        </p:nvSpPr>
        <p:spPr>
          <a:xfrm>
            <a:off x="5443657" y="4743569"/>
            <a:ext cx="3998714" cy="596027"/>
          </a:xfrm>
          <a:prstGeom prst="rect">
            <a:avLst/>
          </a:prstGeom>
          <a:noFill/>
          <a:ln/>
        </p:spPr>
        <p:txBody>
          <a:bodyPr wrap="square" lIns="0" tIns="0" rIns="0" bIns="0" rtlCol="0" anchor="t"/>
          <a:lstStyle/>
          <a:p>
            <a:pPr marL="0" indent="0" algn="l">
              <a:lnSpc>
                <a:spcPts val="2300"/>
              </a:lnSpc>
              <a:buNone/>
            </a:pPr>
            <a:r>
              <a:rPr lang="en-US" sz="1850" b="1" dirty="0">
                <a:solidFill>
                  <a:srgbClr val="405449"/>
                </a:solidFill>
                <a:latin typeface="Fraunces Extra Bold" pitchFamily="34" charset="0"/>
                <a:ea typeface="Fraunces Extra Bold" pitchFamily="34" charset="-122"/>
                <a:cs typeface="Fraunces Extra Bold" pitchFamily="34" charset="-120"/>
              </a:rPr>
              <a:t>Davlat gerbi qabul qilindi (1992 yil 2-iyul)</a:t>
            </a:r>
            <a:endParaRPr lang="en-US" sz="1850" dirty="0"/>
          </a:p>
        </p:txBody>
      </p:sp>
      <p:sp>
        <p:nvSpPr>
          <p:cNvPr id="11" name="Text 6"/>
          <p:cNvSpPr/>
          <p:nvPr/>
        </p:nvSpPr>
        <p:spPr>
          <a:xfrm>
            <a:off x="5443657" y="5435798"/>
            <a:ext cx="3998714" cy="1404342"/>
          </a:xfrm>
          <a:prstGeom prst="rect">
            <a:avLst/>
          </a:prstGeom>
          <a:noFill/>
          <a:ln/>
        </p:spPr>
        <p:txBody>
          <a:bodyPr wrap="square" lIns="0" tIns="0" rIns="0" bIns="0" rtlCol="0" anchor="t"/>
          <a:lstStyle/>
          <a:p>
            <a:pPr marL="0" indent="0" algn="l">
              <a:lnSpc>
                <a:spcPts val="2200"/>
              </a:lnSpc>
              <a:buNone/>
            </a:pPr>
            <a:r>
              <a:rPr lang="en-US" sz="1500" dirty="0">
                <a:solidFill>
                  <a:srgbClr val="405449"/>
                </a:solidFill>
                <a:latin typeface="Nobile" pitchFamily="34" charset="0"/>
                <a:ea typeface="Nobile" pitchFamily="34" charset="-122"/>
                <a:cs typeface="Nobile" pitchFamily="34" charset="-120"/>
              </a:rPr>
              <a:t>Quyosh nurlari ostida gullayotgan vodiy, paxta va bugʻdoy shingillari bilan bezatilgan gerb, qanotlari yoyilgan Humo qushi bilan birga, mamlakatning tinchlik, farovonlik va xalqparvarlik gʻoyalarini ifodalaydi.</a:t>
            </a:r>
            <a:endParaRPr lang="en-US" sz="1500" dirty="0"/>
          </a:p>
        </p:txBody>
      </p:sp>
      <p:sp>
        <p:nvSpPr>
          <p:cNvPr id="12" name="Shape 7"/>
          <p:cNvSpPr/>
          <p:nvPr/>
        </p:nvSpPr>
        <p:spPr>
          <a:xfrm>
            <a:off x="9642872" y="4844832"/>
            <a:ext cx="95369" cy="95369"/>
          </a:xfrm>
          <a:prstGeom prst="roundRect">
            <a:avLst>
              <a:gd name="adj" fmla="val 479401"/>
            </a:avLst>
          </a:prstGeom>
          <a:solidFill>
            <a:srgbClr val="438951"/>
          </a:solidFill>
          <a:ln/>
        </p:spPr>
      </p:sp>
      <p:sp>
        <p:nvSpPr>
          <p:cNvPr id="13" name="Text 8"/>
          <p:cNvSpPr/>
          <p:nvPr/>
        </p:nvSpPr>
        <p:spPr>
          <a:xfrm>
            <a:off x="9898618" y="4743569"/>
            <a:ext cx="3998714" cy="596027"/>
          </a:xfrm>
          <a:prstGeom prst="rect">
            <a:avLst/>
          </a:prstGeom>
          <a:noFill/>
          <a:ln/>
        </p:spPr>
        <p:txBody>
          <a:bodyPr wrap="square" lIns="0" tIns="0" rIns="0" bIns="0" rtlCol="0" anchor="t"/>
          <a:lstStyle/>
          <a:p>
            <a:pPr marL="0" indent="0" algn="l">
              <a:lnSpc>
                <a:spcPts val="2300"/>
              </a:lnSpc>
              <a:buNone/>
            </a:pPr>
            <a:r>
              <a:rPr lang="en-US" sz="1850" b="1" dirty="0">
                <a:solidFill>
                  <a:srgbClr val="405449"/>
                </a:solidFill>
                <a:latin typeface="Fraunces Extra Bold" pitchFamily="34" charset="0"/>
                <a:ea typeface="Fraunces Extra Bold" pitchFamily="34" charset="-122"/>
                <a:cs typeface="Fraunces Extra Bold" pitchFamily="34" charset="-120"/>
              </a:rPr>
              <a:t>Davlat madhiyasi tasdiqlandi (1992 yil 10-dekabr)</a:t>
            </a:r>
            <a:endParaRPr lang="en-US" sz="1850" dirty="0"/>
          </a:p>
        </p:txBody>
      </p:sp>
      <p:sp>
        <p:nvSpPr>
          <p:cNvPr id="14" name="Text 9"/>
          <p:cNvSpPr/>
          <p:nvPr/>
        </p:nvSpPr>
        <p:spPr>
          <a:xfrm>
            <a:off x="9898618" y="5435798"/>
            <a:ext cx="3998714" cy="1404342"/>
          </a:xfrm>
          <a:prstGeom prst="rect">
            <a:avLst/>
          </a:prstGeom>
          <a:noFill/>
          <a:ln/>
        </p:spPr>
        <p:txBody>
          <a:bodyPr wrap="square" lIns="0" tIns="0" rIns="0" bIns="0" rtlCol="0" anchor="t"/>
          <a:lstStyle/>
          <a:p>
            <a:pPr marL="0" indent="0" algn="l">
              <a:lnSpc>
                <a:spcPts val="2200"/>
              </a:lnSpc>
              <a:buNone/>
            </a:pPr>
            <a:r>
              <a:rPr lang="en-US" sz="1500" dirty="0">
                <a:solidFill>
                  <a:srgbClr val="405449"/>
                </a:solidFill>
                <a:latin typeface="Nobile" pitchFamily="34" charset="0"/>
                <a:ea typeface="Nobile" pitchFamily="34" charset="-122"/>
                <a:cs typeface="Nobile" pitchFamily="34" charset="-120"/>
              </a:rPr>
              <a:t>Buyuk oʻzbek shoiri Abdulla Oripov sheʼri va Bastakor Mutal Burhonov musiqasi bilan yaratilgan madhiya, xalqning ruhiy kuchi va vatanparvarlik tuygʻularini ifodalovchi muhim ramzga aylandi.</a:t>
            </a:r>
            <a:endParaRPr lang="en-US" sz="1500"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594122" y="1007983"/>
            <a:ext cx="7955756" cy="1061085"/>
          </a:xfrm>
          <a:prstGeom prst="rect">
            <a:avLst/>
          </a:prstGeom>
          <a:noFill/>
          <a:ln/>
        </p:spPr>
        <p:txBody>
          <a:bodyPr wrap="square" lIns="0" tIns="0" rIns="0" bIns="0" rtlCol="0" anchor="t"/>
          <a:lstStyle/>
          <a:p>
            <a:pPr marL="0" indent="0" algn="l">
              <a:lnSpc>
                <a:spcPts val="4150"/>
              </a:lnSpc>
              <a:buNone/>
            </a:pPr>
            <a:r>
              <a:rPr lang="en-US" sz="3300" b="1" dirty="0">
                <a:solidFill>
                  <a:srgbClr val="3B4540"/>
                </a:solidFill>
                <a:latin typeface="Fraunces Extra Bold" pitchFamily="34" charset="0"/>
                <a:ea typeface="Fraunces Extra Bold" pitchFamily="34" charset="-122"/>
                <a:cs typeface="Fraunces Extra Bold" pitchFamily="34" charset="-120"/>
              </a:rPr>
              <a:t>Mustaqillikning 33 yilligi: kelajak sari ishonch bilan</a:t>
            </a:r>
            <a:endParaRPr lang="en-US" sz="3300" dirty="0"/>
          </a:p>
        </p:txBody>
      </p:sp>
      <p:sp>
        <p:nvSpPr>
          <p:cNvPr id="4" name="Shape 1"/>
          <p:cNvSpPr/>
          <p:nvPr/>
        </p:nvSpPr>
        <p:spPr>
          <a:xfrm>
            <a:off x="594122" y="2259568"/>
            <a:ext cx="7955756" cy="1235512"/>
          </a:xfrm>
          <a:prstGeom prst="roundRect">
            <a:avLst>
              <a:gd name="adj" fmla="val 12367"/>
            </a:avLst>
          </a:prstGeom>
          <a:solidFill>
            <a:srgbClr val="CCE6D1"/>
          </a:solidFill>
          <a:ln/>
        </p:spPr>
      </p:sp>
      <p:pic>
        <p:nvPicPr>
          <p:cNvPr id="5" name="Image 1" descr="preencoded.png"/>
          <p:cNvPicPr>
            <a:picLocks noChangeAspect="1"/>
          </p:cNvPicPr>
          <p:nvPr/>
        </p:nvPicPr>
        <p:blipFill>
          <a:blip r:embed="rId4"/>
          <a:stretch>
            <a:fillRect/>
          </a:stretch>
        </p:blipFill>
        <p:spPr>
          <a:xfrm>
            <a:off x="763786" y="2448997"/>
            <a:ext cx="265152" cy="212169"/>
          </a:xfrm>
          <a:prstGeom prst="rect">
            <a:avLst/>
          </a:prstGeom>
        </p:spPr>
      </p:pic>
      <p:sp>
        <p:nvSpPr>
          <p:cNvPr id="6" name="Text 2"/>
          <p:cNvSpPr/>
          <p:nvPr/>
        </p:nvSpPr>
        <p:spPr>
          <a:xfrm>
            <a:off x="1198602" y="2428994"/>
            <a:ext cx="3916918" cy="265152"/>
          </a:xfrm>
          <a:prstGeom prst="rect">
            <a:avLst/>
          </a:prstGeom>
          <a:noFill/>
          <a:ln/>
        </p:spPr>
        <p:txBody>
          <a:bodyPr wrap="none" lIns="0" tIns="0" rIns="0" bIns="0" rtlCol="0" anchor="t"/>
          <a:lstStyle/>
          <a:p>
            <a:pPr marL="0" indent="0" algn="l">
              <a:lnSpc>
                <a:spcPts val="2050"/>
              </a:lnSpc>
              <a:buNone/>
            </a:pPr>
            <a:r>
              <a:rPr lang="en-US" sz="1650" b="1" dirty="0">
                <a:solidFill>
                  <a:srgbClr val="000000"/>
                </a:solidFill>
                <a:latin typeface="Fraunces Extra Bold" pitchFamily="34" charset="0"/>
                <a:ea typeface="Fraunces Extra Bold" pitchFamily="34" charset="-122"/>
                <a:cs typeface="Fraunces Extra Bold" pitchFamily="34" charset="-120"/>
              </a:rPr>
              <a:t>Mustaqillik – qudrat va baxt manbai!</a:t>
            </a:r>
            <a:endParaRPr lang="en-US" sz="1650" dirty="0"/>
          </a:p>
        </p:txBody>
      </p:sp>
      <p:sp>
        <p:nvSpPr>
          <p:cNvPr id="7" name="Text 3"/>
          <p:cNvSpPr/>
          <p:nvPr/>
        </p:nvSpPr>
        <p:spPr>
          <a:xfrm>
            <a:off x="1198602" y="2821186"/>
            <a:ext cx="7181612" cy="474821"/>
          </a:xfrm>
          <a:prstGeom prst="rect">
            <a:avLst/>
          </a:prstGeom>
          <a:noFill/>
          <a:ln/>
        </p:spPr>
        <p:txBody>
          <a:bodyPr wrap="square" lIns="0" tIns="0" rIns="0" bIns="0" rtlCol="0" anchor="t"/>
          <a:lstStyle/>
          <a:p>
            <a:pPr marL="0" indent="0" algn="l">
              <a:lnSpc>
                <a:spcPts val="1850"/>
              </a:lnSpc>
              <a:buNone/>
            </a:pPr>
            <a:r>
              <a:rPr lang="en-US" sz="1300" dirty="0">
                <a:solidFill>
                  <a:srgbClr val="000000"/>
                </a:solidFill>
                <a:latin typeface="Nobile" pitchFamily="34" charset="0"/>
                <a:ea typeface="Nobile" pitchFamily="34" charset="-122"/>
                <a:cs typeface="Nobile" pitchFamily="34" charset="-120"/>
              </a:rPr>
              <a:t>Har bir yurtdoshimiz uchun mustaqillik nafaqat erkinlik, balki doimiy rivojlanish, bunyodkorlik va yorqin kelajak sari intilishning kuchli manbaidir.</a:t>
            </a:r>
            <a:endParaRPr lang="en-US" sz="1300" dirty="0"/>
          </a:p>
        </p:txBody>
      </p:sp>
      <p:sp>
        <p:nvSpPr>
          <p:cNvPr id="8" name="Shape 4"/>
          <p:cNvSpPr/>
          <p:nvPr/>
        </p:nvSpPr>
        <p:spPr>
          <a:xfrm>
            <a:off x="594122" y="3637955"/>
            <a:ext cx="679013" cy="1155502"/>
          </a:xfrm>
          <a:prstGeom prst="roundRect">
            <a:avLst>
              <a:gd name="adj" fmla="val 360030"/>
            </a:avLst>
          </a:prstGeom>
          <a:solidFill>
            <a:srgbClr val="E8F3E8"/>
          </a:solidFill>
          <a:ln/>
        </p:spPr>
      </p:sp>
      <p:sp>
        <p:nvSpPr>
          <p:cNvPr id="9" name="Text 5"/>
          <p:cNvSpPr/>
          <p:nvPr/>
        </p:nvSpPr>
        <p:spPr>
          <a:xfrm>
            <a:off x="806291" y="4056578"/>
            <a:ext cx="254556" cy="318254"/>
          </a:xfrm>
          <a:prstGeom prst="rect">
            <a:avLst/>
          </a:prstGeom>
          <a:noFill/>
          <a:ln/>
        </p:spPr>
        <p:txBody>
          <a:bodyPr wrap="none" lIns="0" tIns="0" rIns="0" bIns="0" rtlCol="0" anchor="t"/>
          <a:lstStyle/>
          <a:p>
            <a:pPr marL="0" indent="0" algn="l">
              <a:lnSpc>
                <a:spcPts val="2000"/>
              </a:lnSpc>
              <a:buNone/>
            </a:pPr>
            <a:r>
              <a:rPr lang="en-US" sz="2000" b="1" dirty="0">
                <a:solidFill>
                  <a:srgbClr val="405449"/>
                </a:solidFill>
                <a:latin typeface="Fraunces Extra Bold" pitchFamily="34" charset="0"/>
                <a:ea typeface="Fraunces Extra Bold" pitchFamily="34" charset="-122"/>
                <a:cs typeface="Fraunces Extra Bold" pitchFamily="34" charset="-120"/>
              </a:rPr>
              <a:t>1</a:t>
            </a:r>
            <a:endParaRPr lang="en-US" sz="2000" dirty="0"/>
          </a:p>
        </p:txBody>
      </p:sp>
      <p:sp>
        <p:nvSpPr>
          <p:cNvPr id="10" name="Text 6"/>
          <p:cNvSpPr/>
          <p:nvPr/>
        </p:nvSpPr>
        <p:spPr>
          <a:xfrm>
            <a:off x="1400175" y="3807619"/>
            <a:ext cx="2122051" cy="265152"/>
          </a:xfrm>
          <a:prstGeom prst="rect">
            <a:avLst/>
          </a:prstGeom>
          <a:noFill/>
          <a:ln/>
        </p:spPr>
        <p:txBody>
          <a:bodyPr wrap="none" lIns="0" tIns="0" rIns="0" bIns="0" rtlCol="0" anchor="t"/>
          <a:lstStyle/>
          <a:p>
            <a:pPr marL="0" indent="0" algn="l">
              <a:lnSpc>
                <a:spcPts val="2050"/>
              </a:lnSpc>
              <a:buNone/>
            </a:pPr>
            <a:r>
              <a:rPr lang="en-US" sz="1650" b="1" dirty="0">
                <a:solidFill>
                  <a:srgbClr val="405449"/>
                </a:solidFill>
                <a:latin typeface="Fraunces Extra Bold" pitchFamily="34" charset="0"/>
                <a:ea typeface="Fraunces Extra Bold" pitchFamily="34" charset="-122"/>
                <a:cs typeface="Fraunces Extra Bold" pitchFamily="34" charset="-120"/>
              </a:rPr>
              <a:t>Yangi bosqichda</a:t>
            </a:r>
            <a:endParaRPr lang="en-US" sz="1650" dirty="0"/>
          </a:p>
        </p:txBody>
      </p:sp>
      <p:sp>
        <p:nvSpPr>
          <p:cNvPr id="11" name="Text 7"/>
          <p:cNvSpPr/>
          <p:nvPr/>
        </p:nvSpPr>
        <p:spPr>
          <a:xfrm>
            <a:off x="1400175" y="4148971"/>
            <a:ext cx="7149703" cy="474821"/>
          </a:xfrm>
          <a:prstGeom prst="rect">
            <a:avLst/>
          </a:prstGeom>
          <a:noFill/>
          <a:ln/>
        </p:spPr>
        <p:txBody>
          <a:bodyPr wrap="square" lIns="0" tIns="0" rIns="0" bIns="0" rtlCol="0" anchor="t"/>
          <a:lstStyle/>
          <a:p>
            <a:pPr marL="0" indent="0" algn="l">
              <a:lnSpc>
                <a:spcPts val="1850"/>
              </a:lnSpc>
              <a:buNone/>
            </a:pPr>
            <a:r>
              <a:rPr lang="en-US" sz="1300" dirty="0">
                <a:solidFill>
                  <a:srgbClr val="405449"/>
                </a:solidFill>
                <a:latin typeface="Nobile" pitchFamily="34" charset="0"/>
                <a:ea typeface="Nobile" pitchFamily="34" charset="-122"/>
                <a:cs typeface="Nobile" pitchFamily="34" charset="-120"/>
              </a:rPr>
              <a:t>Oʻzbekiston barqarorlik, taraqqiyot va xalq farovonligi yoʻlida dadil qadamlar tashlamoqda.</a:t>
            </a:r>
            <a:endParaRPr lang="en-US" sz="1300" dirty="0"/>
          </a:p>
        </p:txBody>
      </p:sp>
      <p:sp>
        <p:nvSpPr>
          <p:cNvPr id="12" name="Shape 8"/>
          <p:cNvSpPr/>
          <p:nvPr/>
        </p:nvSpPr>
        <p:spPr>
          <a:xfrm>
            <a:off x="594122" y="4920496"/>
            <a:ext cx="679013" cy="1155502"/>
          </a:xfrm>
          <a:prstGeom prst="roundRect">
            <a:avLst>
              <a:gd name="adj" fmla="val 360030"/>
            </a:avLst>
          </a:prstGeom>
          <a:solidFill>
            <a:srgbClr val="E8F3E8"/>
          </a:solidFill>
          <a:ln/>
        </p:spPr>
      </p:sp>
      <p:sp>
        <p:nvSpPr>
          <p:cNvPr id="13" name="Text 9"/>
          <p:cNvSpPr/>
          <p:nvPr/>
        </p:nvSpPr>
        <p:spPr>
          <a:xfrm>
            <a:off x="806291" y="5339120"/>
            <a:ext cx="254556" cy="318254"/>
          </a:xfrm>
          <a:prstGeom prst="rect">
            <a:avLst/>
          </a:prstGeom>
          <a:noFill/>
          <a:ln/>
        </p:spPr>
        <p:txBody>
          <a:bodyPr wrap="none" lIns="0" tIns="0" rIns="0" bIns="0" rtlCol="0" anchor="t"/>
          <a:lstStyle/>
          <a:p>
            <a:pPr marL="0" indent="0" algn="l">
              <a:lnSpc>
                <a:spcPts val="2000"/>
              </a:lnSpc>
              <a:buNone/>
            </a:pPr>
            <a:r>
              <a:rPr lang="en-US" sz="2000" b="1" dirty="0">
                <a:solidFill>
                  <a:srgbClr val="405449"/>
                </a:solidFill>
                <a:latin typeface="Fraunces Extra Bold" pitchFamily="34" charset="0"/>
                <a:ea typeface="Fraunces Extra Bold" pitchFamily="34" charset="-122"/>
                <a:cs typeface="Fraunces Extra Bold" pitchFamily="34" charset="-120"/>
              </a:rPr>
              <a:t>2</a:t>
            </a:r>
            <a:endParaRPr lang="en-US" sz="2000" dirty="0"/>
          </a:p>
        </p:txBody>
      </p:sp>
      <p:sp>
        <p:nvSpPr>
          <p:cNvPr id="14" name="Text 10"/>
          <p:cNvSpPr/>
          <p:nvPr/>
        </p:nvSpPr>
        <p:spPr>
          <a:xfrm>
            <a:off x="1400175" y="5090160"/>
            <a:ext cx="2190750" cy="265152"/>
          </a:xfrm>
          <a:prstGeom prst="rect">
            <a:avLst/>
          </a:prstGeom>
          <a:noFill/>
          <a:ln/>
        </p:spPr>
        <p:txBody>
          <a:bodyPr wrap="none" lIns="0" tIns="0" rIns="0" bIns="0" rtlCol="0" anchor="t"/>
          <a:lstStyle/>
          <a:p>
            <a:pPr marL="0" indent="0" algn="l">
              <a:lnSpc>
                <a:spcPts val="2050"/>
              </a:lnSpc>
              <a:buNone/>
            </a:pPr>
            <a:r>
              <a:rPr lang="en-US" sz="1650" b="1" dirty="0">
                <a:solidFill>
                  <a:srgbClr val="405449"/>
                </a:solidFill>
                <a:latin typeface="Fraunces Extra Bold" pitchFamily="34" charset="0"/>
                <a:ea typeface="Fraunces Extra Bold" pitchFamily="34" charset="-122"/>
                <a:cs typeface="Fraunces Extra Bold" pitchFamily="34" charset="-120"/>
              </a:rPr>
              <a:t>Kelajak sari ishonch</a:t>
            </a:r>
            <a:endParaRPr lang="en-US" sz="1650" dirty="0"/>
          </a:p>
        </p:txBody>
      </p:sp>
      <p:sp>
        <p:nvSpPr>
          <p:cNvPr id="15" name="Text 11"/>
          <p:cNvSpPr/>
          <p:nvPr/>
        </p:nvSpPr>
        <p:spPr>
          <a:xfrm>
            <a:off x="1400175" y="5431512"/>
            <a:ext cx="7149703" cy="474821"/>
          </a:xfrm>
          <a:prstGeom prst="rect">
            <a:avLst/>
          </a:prstGeom>
          <a:noFill/>
          <a:ln/>
        </p:spPr>
        <p:txBody>
          <a:bodyPr wrap="square" lIns="0" tIns="0" rIns="0" bIns="0" rtlCol="0" anchor="t"/>
          <a:lstStyle/>
          <a:p>
            <a:pPr marL="0" indent="0" algn="l">
              <a:lnSpc>
                <a:spcPts val="1850"/>
              </a:lnSpc>
              <a:buNone/>
            </a:pPr>
            <a:r>
              <a:rPr lang="en-US" sz="1300" dirty="0">
                <a:solidFill>
                  <a:srgbClr val="405449"/>
                </a:solidFill>
                <a:latin typeface="Nobile" pitchFamily="34" charset="0"/>
                <a:ea typeface="Nobile" pitchFamily="34" charset="-122"/>
                <a:cs typeface="Nobile" pitchFamily="34" charset="-120"/>
              </a:rPr>
              <a:t>Yosh avlodning bilim va salohiyati, tinchlik va hamjihatlik mamlakatning kelajagini belgilaydi.</a:t>
            </a:r>
            <a:endParaRPr lang="en-US" sz="1300" dirty="0"/>
          </a:p>
        </p:txBody>
      </p:sp>
      <p:sp>
        <p:nvSpPr>
          <p:cNvPr id="16" name="Shape 12"/>
          <p:cNvSpPr/>
          <p:nvPr/>
        </p:nvSpPr>
        <p:spPr>
          <a:xfrm>
            <a:off x="594122" y="6203037"/>
            <a:ext cx="679013" cy="1018580"/>
          </a:xfrm>
          <a:prstGeom prst="roundRect">
            <a:avLst>
              <a:gd name="adj" fmla="val 360030"/>
            </a:avLst>
          </a:prstGeom>
          <a:solidFill>
            <a:srgbClr val="E8F3E8"/>
          </a:solidFill>
          <a:ln/>
        </p:spPr>
      </p:sp>
      <p:sp>
        <p:nvSpPr>
          <p:cNvPr id="17" name="Text 13"/>
          <p:cNvSpPr/>
          <p:nvPr/>
        </p:nvSpPr>
        <p:spPr>
          <a:xfrm>
            <a:off x="806291" y="6553200"/>
            <a:ext cx="254556" cy="318254"/>
          </a:xfrm>
          <a:prstGeom prst="rect">
            <a:avLst/>
          </a:prstGeom>
          <a:noFill/>
          <a:ln/>
        </p:spPr>
        <p:txBody>
          <a:bodyPr wrap="none" lIns="0" tIns="0" rIns="0" bIns="0" rtlCol="0" anchor="t"/>
          <a:lstStyle/>
          <a:p>
            <a:pPr marL="0" indent="0" algn="l">
              <a:lnSpc>
                <a:spcPts val="2000"/>
              </a:lnSpc>
              <a:buNone/>
            </a:pPr>
            <a:r>
              <a:rPr lang="en-US" sz="2000" b="1" dirty="0">
                <a:solidFill>
                  <a:srgbClr val="405449"/>
                </a:solidFill>
                <a:latin typeface="Fraunces Extra Bold" pitchFamily="34" charset="0"/>
                <a:ea typeface="Fraunces Extra Bold" pitchFamily="34" charset="-122"/>
                <a:cs typeface="Fraunces Extra Bold" pitchFamily="34" charset="-120"/>
              </a:rPr>
              <a:t>3</a:t>
            </a:r>
            <a:endParaRPr lang="en-US" sz="2000" dirty="0"/>
          </a:p>
        </p:txBody>
      </p:sp>
      <p:sp>
        <p:nvSpPr>
          <p:cNvPr id="18" name="Text 14"/>
          <p:cNvSpPr/>
          <p:nvPr/>
        </p:nvSpPr>
        <p:spPr>
          <a:xfrm>
            <a:off x="1400175" y="6372701"/>
            <a:ext cx="2122051" cy="265152"/>
          </a:xfrm>
          <a:prstGeom prst="rect">
            <a:avLst/>
          </a:prstGeom>
          <a:noFill/>
          <a:ln/>
        </p:spPr>
        <p:txBody>
          <a:bodyPr wrap="none" lIns="0" tIns="0" rIns="0" bIns="0" rtlCol="0" anchor="t"/>
          <a:lstStyle/>
          <a:p>
            <a:pPr marL="0" indent="0" algn="l">
              <a:lnSpc>
                <a:spcPts val="2050"/>
              </a:lnSpc>
              <a:buNone/>
            </a:pPr>
            <a:r>
              <a:rPr lang="en-US" sz="1650" b="1" dirty="0">
                <a:solidFill>
                  <a:srgbClr val="405449"/>
                </a:solidFill>
                <a:latin typeface="Fraunces Extra Bold" pitchFamily="34" charset="0"/>
                <a:ea typeface="Fraunces Extra Bold" pitchFamily="34" charset="-122"/>
                <a:cs typeface="Fraunces Extra Bold" pitchFamily="34" charset="-120"/>
              </a:rPr>
              <a:t>Bayram muborak!</a:t>
            </a:r>
            <a:endParaRPr lang="en-US" sz="1650" dirty="0"/>
          </a:p>
        </p:txBody>
      </p:sp>
      <p:sp>
        <p:nvSpPr>
          <p:cNvPr id="19" name="Text 15"/>
          <p:cNvSpPr/>
          <p:nvPr/>
        </p:nvSpPr>
        <p:spPr>
          <a:xfrm>
            <a:off x="1400175" y="6714053"/>
            <a:ext cx="7149703" cy="237411"/>
          </a:xfrm>
          <a:prstGeom prst="rect">
            <a:avLst/>
          </a:prstGeom>
          <a:noFill/>
          <a:ln/>
        </p:spPr>
        <p:txBody>
          <a:bodyPr wrap="none" lIns="0" tIns="0" rIns="0" bIns="0" rtlCol="0" anchor="t"/>
          <a:lstStyle/>
          <a:p>
            <a:pPr marL="0" indent="0" algn="l">
              <a:lnSpc>
                <a:spcPts val="1850"/>
              </a:lnSpc>
              <a:buNone/>
            </a:pPr>
            <a:r>
              <a:rPr lang="en-US" sz="1300" dirty="0">
                <a:solidFill>
                  <a:srgbClr val="405449"/>
                </a:solidFill>
                <a:latin typeface="Nobile" pitchFamily="34" charset="0"/>
                <a:ea typeface="Nobile" pitchFamily="34" charset="-122"/>
                <a:cs typeface="Nobile" pitchFamily="34" charset="-120"/>
              </a:rPr>
              <a:t>Jonajon Vatanimiz osmoni doimo musaffo, xalqimiz doim tinch va farovon boʻlsin!</a:t>
            </a:r>
            <a:endParaRPr lang="en-US" sz="1300" dirty="0"/>
          </a:p>
        </p:txBody>
      </p:sp>
    </p:spTree>
    <p:extLst>
      <p:ext uri="{BB962C8B-B14F-4D97-AF65-F5344CB8AC3E}">
        <p14:creationId xmlns:p14="http://schemas.microsoft.com/office/powerpoint/2010/main" val="29647932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2352437" y="474464"/>
            <a:ext cx="9925526" cy="898922"/>
          </a:xfrm>
          <a:prstGeom prst="rect">
            <a:avLst/>
          </a:prstGeom>
          <a:noFill/>
          <a:ln/>
        </p:spPr>
        <p:txBody>
          <a:bodyPr wrap="square" lIns="0" tIns="0" rIns="0" bIns="0" rtlCol="0" anchor="t"/>
          <a:lstStyle/>
          <a:p>
            <a:pPr marL="0" indent="0" algn="l">
              <a:lnSpc>
                <a:spcPts val="3500"/>
              </a:lnSpc>
              <a:buNone/>
            </a:pPr>
            <a:r>
              <a:rPr lang="en-US" sz="2800" b="1" dirty="0">
                <a:solidFill>
                  <a:srgbClr val="3B4540"/>
                </a:solidFill>
                <a:latin typeface="Fraunces Extra Bold" pitchFamily="34" charset="0"/>
                <a:ea typeface="Fraunces Extra Bold" pitchFamily="34" charset="-122"/>
                <a:cs typeface="Fraunces Extra Bold" pitchFamily="34" charset="-120"/>
              </a:rPr>
              <a:t>Mustaqillik yillarida yirik siyosiy va iqtisodiy islohotlar</a:t>
            </a:r>
            <a:endParaRPr lang="en-US" sz="2800" dirty="0"/>
          </a:p>
        </p:txBody>
      </p:sp>
      <p:pic>
        <p:nvPicPr>
          <p:cNvPr id="3" name="Image 0" descr="preencoded.png"/>
          <p:cNvPicPr>
            <a:picLocks noChangeAspect="1"/>
          </p:cNvPicPr>
          <p:nvPr/>
        </p:nvPicPr>
        <p:blipFill>
          <a:blip r:embed="rId3"/>
          <a:stretch>
            <a:fillRect/>
          </a:stretch>
        </p:blipFill>
        <p:spPr>
          <a:xfrm>
            <a:off x="2352437" y="1612702"/>
            <a:ext cx="4787384" cy="4787384"/>
          </a:xfrm>
          <a:prstGeom prst="rect">
            <a:avLst/>
          </a:prstGeom>
        </p:spPr>
      </p:pic>
      <p:sp>
        <p:nvSpPr>
          <p:cNvPr id="4" name="Text 1"/>
          <p:cNvSpPr/>
          <p:nvPr/>
        </p:nvSpPr>
        <p:spPr>
          <a:xfrm>
            <a:off x="2352437" y="6502598"/>
            <a:ext cx="1798082" cy="224671"/>
          </a:xfrm>
          <a:prstGeom prst="rect">
            <a:avLst/>
          </a:prstGeom>
          <a:noFill/>
          <a:ln/>
        </p:spPr>
        <p:txBody>
          <a:bodyPr wrap="none" lIns="0" tIns="0" rIns="0" bIns="0" rtlCol="0" anchor="t"/>
          <a:lstStyle/>
          <a:p>
            <a:pPr marL="0" indent="0" algn="l">
              <a:lnSpc>
                <a:spcPts val="1750"/>
              </a:lnSpc>
              <a:buNone/>
            </a:pPr>
            <a:r>
              <a:rPr lang="en-US" sz="1400" b="1" dirty="0">
                <a:solidFill>
                  <a:srgbClr val="3B4540"/>
                </a:solidFill>
                <a:latin typeface="Fraunces Extra Bold" pitchFamily="34" charset="0"/>
                <a:ea typeface="Fraunces Extra Bold" pitchFamily="34" charset="-122"/>
                <a:cs typeface="Fraunces Extra Bold" pitchFamily="34" charset="-120"/>
              </a:rPr>
              <a:t>Xalqaro tan olinish</a:t>
            </a:r>
            <a:endParaRPr lang="en-US" sz="1400" dirty="0"/>
          </a:p>
        </p:txBody>
      </p:sp>
      <p:sp>
        <p:nvSpPr>
          <p:cNvPr id="5" name="Text 2"/>
          <p:cNvSpPr/>
          <p:nvPr/>
        </p:nvSpPr>
        <p:spPr>
          <a:xfrm>
            <a:off x="2352437" y="6818471"/>
            <a:ext cx="4787384" cy="563999"/>
          </a:xfrm>
          <a:prstGeom prst="rect">
            <a:avLst/>
          </a:prstGeom>
          <a:noFill/>
          <a:ln/>
        </p:spPr>
        <p:txBody>
          <a:bodyPr wrap="square" lIns="0" tIns="0" rIns="0" bIns="0" rtlCol="0" anchor="t"/>
          <a:lstStyle/>
          <a:p>
            <a:pPr marL="0" indent="0" algn="l">
              <a:lnSpc>
                <a:spcPts val="1450"/>
              </a:lnSpc>
              <a:buNone/>
            </a:pPr>
            <a:r>
              <a:rPr lang="en-US" sz="1100" dirty="0">
                <a:solidFill>
                  <a:srgbClr val="405449"/>
                </a:solidFill>
                <a:latin typeface="Nobile" pitchFamily="34" charset="0"/>
                <a:ea typeface="Nobile" pitchFamily="34" charset="-122"/>
                <a:cs typeface="Nobile" pitchFamily="34" charset="-120"/>
              </a:rPr>
              <a:t>1992 yilda O‘zbekiston BMTga to‘laqonli aʼzo bo‘ldi, bu uning xalqaro maydonda mustaqil va teng huquqli davlat sifatida tan olinishining ramzi boʻldi.</a:t>
            </a:r>
            <a:endParaRPr lang="en-US" sz="1100" dirty="0"/>
          </a:p>
        </p:txBody>
      </p:sp>
      <p:pic>
        <p:nvPicPr>
          <p:cNvPr id="6" name="Image 1" descr="preencoded.png"/>
          <p:cNvPicPr>
            <a:picLocks noChangeAspect="1"/>
          </p:cNvPicPr>
          <p:nvPr/>
        </p:nvPicPr>
        <p:blipFill>
          <a:blip r:embed="rId4"/>
          <a:stretch>
            <a:fillRect/>
          </a:stretch>
        </p:blipFill>
        <p:spPr>
          <a:xfrm>
            <a:off x="7498199" y="1612702"/>
            <a:ext cx="4787384" cy="4787384"/>
          </a:xfrm>
          <a:prstGeom prst="rect">
            <a:avLst/>
          </a:prstGeom>
        </p:spPr>
      </p:pic>
      <p:sp>
        <p:nvSpPr>
          <p:cNvPr id="7" name="Text 3"/>
          <p:cNvSpPr/>
          <p:nvPr/>
        </p:nvSpPr>
        <p:spPr>
          <a:xfrm>
            <a:off x="7498199" y="6502598"/>
            <a:ext cx="3417689" cy="224671"/>
          </a:xfrm>
          <a:prstGeom prst="rect">
            <a:avLst/>
          </a:prstGeom>
          <a:noFill/>
          <a:ln/>
        </p:spPr>
        <p:txBody>
          <a:bodyPr wrap="none" lIns="0" tIns="0" rIns="0" bIns="0" rtlCol="0" anchor="t"/>
          <a:lstStyle/>
          <a:p>
            <a:pPr marL="0" indent="0" algn="l">
              <a:lnSpc>
                <a:spcPts val="1750"/>
              </a:lnSpc>
              <a:buNone/>
            </a:pPr>
            <a:r>
              <a:rPr lang="en-US" sz="1400" b="1" dirty="0">
                <a:solidFill>
                  <a:srgbClr val="3B4540"/>
                </a:solidFill>
                <a:latin typeface="Fraunces Extra Bold" pitchFamily="34" charset="0"/>
                <a:ea typeface="Fraunces Extra Bold" pitchFamily="34" charset="-122"/>
                <a:cs typeface="Fraunces Extra Bold" pitchFamily="34" charset="-120"/>
              </a:rPr>
              <a:t>Milliy valyuta va iqtisodiy mustaqillik</a:t>
            </a:r>
            <a:endParaRPr lang="en-US" sz="1400" dirty="0"/>
          </a:p>
        </p:txBody>
      </p:sp>
      <p:sp>
        <p:nvSpPr>
          <p:cNvPr id="8" name="Text 4"/>
          <p:cNvSpPr/>
          <p:nvPr/>
        </p:nvSpPr>
        <p:spPr>
          <a:xfrm>
            <a:off x="7498199" y="6818471"/>
            <a:ext cx="4787384" cy="563999"/>
          </a:xfrm>
          <a:prstGeom prst="rect">
            <a:avLst/>
          </a:prstGeom>
          <a:noFill/>
          <a:ln/>
        </p:spPr>
        <p:txBody>
          <a:bodyPr wrap="square" lIns="0" tIns="0" rIns="0" bIns="0" rtlCol="0" anchor="t"/>
          <a:lstStyle/>
          <a:p>
            <a:pPr marL="0" indent="0" algn="l">
              <a:lnSpc>
                <a:spcPts val="1450"/>
              </a:lnSpc>
              <a:buNone/>
            </a:pPr>
            <a:r>
              <a:rPr lang="en-US" sz="1100" dirty="0">
                <a:solidFill>
                  <a:srgbClr val="405449"/>
                </a:solidFill>
                <a:latin typeface="Nobile" pitchFamily="34" charset="0"/>
                <a:ea typeface="Nobile" pitchFamily="34" charset="-122"/>
                <a:cs typeface="Nobile" pitchFamily="34" charset="-120"/>
              </a:rPr>
              <a:t>1994 yilda milliy valyuta so‘m muomalaga kiritildi, bu iqtisodiy mustaqillikning muhim qadami boʻldi. 2017 yilda esa erkin valyuta konvertatsiyasi joriy etilib, bozor iqtisodiyotiga oʻtish tezlashdi.</a:t>
            </a:r>
            <a:endParaRPr lang="en-US" sz="1100" dirty="0"/>
          </a:p>
        </p:txBody>
      </p:sp>
      <p:sp>
        <p:nvSpPr>
          <p:cNvPr id="9" name="Text 5"/>
          <p:cNvSpPr/>
          <p:nvPr/>
        </p:nvSpPr>
        <p:spPr>
          <a:xfrm>
            <a:off x="2352437" y="7567017"/>
            <a:ext cx="9925526" cy="188000"/>
          </a:xfrm>
          <a:prstGeom prst="rect">
            <a:avLst/>
          </a:prstGeom>
          <a:noFill/>
          <a:ln/>
        </p:spPr>
        <p:txBody>
          <a:bodyPr wrap="none" lIns="0" tIns="0" rIns="0" bIns="0" rtlCol="0" anchor="t"/>
          <a:lstStyle/>
          <a:p>
            <a:pPr marL="0" indent="0" algn="l">
              <a:lnSpc>
                <a:spcPts val="1450"/>
              </a:lnSpc>
              <a:buNone/>
            </a:pPr>
            <a:r>
              <a:rPr lang="en-US" sz="1100" dirty="0">
                <a:solidFill>
                  <a:srgbClr val="405449"/>
                </a:solidFill>
                <a:latin typeface="Nobile" pitchFamily="34" charset="0"/>
                <a:ea typeface="Nobile" pitchFamily="34" charset="-122"/>
                <a:cs typeface="Nobile" pitchFamily="34" charset="-120"/>
              </a:rPr>
              <a:t>Bu islohotlar Oʻzbekistonning xalqaro maydondagi oʻrnini mustahkamlab, iqtisodiy rivojlanish uchun mustahkam poydevor yaratdi.</a:t>
            </a:r>
            <a:endParaRPr lang="en-US" sz="11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561023" y="1598176"/>
            <a:ext cx="6289119" cy="500896"/>
          </a:xfrm>
          <a:prstGeom prst="rect">
            <a:avLst/>
          </a:prstGeom>
          <a:noFill/>
          <a:ln/>
        </p:spPr>
        <p:txBody>
          <a:bodyPr wrap="none" lIns="0" tIns="0" rIns="0" bIns="0" rtlCol="0" anchor="t"/>
          <a:lstStyle/>
          <a:p>
            <a:pPr marL="0" indent="0" algn="l">
              <a:lnSpc>
                <a:spcPts val="3900"/>
              </a:lnSpc>
              <a:buNone/>
            </a:pPr>
            <a:r>
              <a:rPr lang="en-US" sz="3150" b="1" dirty="0">
                <a:solidFill>
                  <a:srgbClr val="3B4540"/>
                </a:solidFill>
                <a:latin typeface="Fraunces Extra Bold" pitchFamily="34" charset="0"/>
                <a:ea typeface="Fraunces Extra Bold" pitchFamily="34" charset="-122"/>
                <a:cs typeface="Fraunces Extra Bold" pitchFamily="34" charset="-120"/>
              </a:rPr>
              <a:t>Ijtimoiy va madaniy taraqqiyot</a:t>
            </a:r>
            <a:endParaRPr lang="en-US" sz="3150" dirty="0"/>
          </a:p>
        </p:txBody>
      </p:sp>
      <p:sp>
        <p:nvSpPr>
          <p:cNvPr id="4" name="Shape 1"/>
          <p:cNvSpPr/>
          <p:nvPr/>
        </p:nvSpPr>
        <p:spPr>
          <a:xfrm>
            <a:off x="561023" y="2268974"/>
            <a:ext cx="3954304" cy="2578179"/>
          </a:xfrm>
          <a:prstGeom prst="roundRect">
            <a:avLst>
              <a:gd name="adj" fmla="val 5597"/>
            </a:avLst>
          </a:prstGeom>
          <a:solidFill>
            <a:srgbClr val="E8F3E8"/>
          </a:solidFill>
          <a:ln/>
        </p:spPr>
      </p:sp>
      <p:sp>
        <p:nvSpPr>
          <p:cNvPr id="5" name="Shape 2"/>
          <p:cNvSpPr/>
          <p:nvPr/>
        </p:nvSpPr>
        <p:spPr>
          <a:xfrm>
            <a:off x="721281" y="2429232"/>
            <a:ext cx="480893" cy="480893"/>
          </a:xfrm>
          <a:prstGeom prst="roundRect">
            <a:avLst>
              <a:gd name="adj" fmla="val 19012723"/>
            </a:avLst>
          </a:prstGeom>
          <a:solidFill>
            <a:srgbClr val="438951"/>
          </a:solidFill>
          <a:ln/>
        </p:spPr>
      </p:sp>
      <p:pic>
        <p:nvPicPr>
          <p:cNvPr id="6" name="Image 1"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53559" y="2561392"/>
            <a:ext cx="216337" cy="216337"/>
          </a:xfrm>
          <a:prstGeom prst="rect">
            <a:avLst/>
          </a:prstGeom>
        </p:spPr>
      </p:pic>
      <p:sp>
        <p:nvSpPr>
          <p:cNvPr id="7" name="Text 3"/>
          <p:cNvSpPr/>
          <p:nvPr/>
        </p:nvSpPr>
        <p:spPr>
          <a:xfrm>
            <a:off x="721281" y="3023354"/>
            <a:ext cx="3633787" cy="500777"/>
          </a:xfrm>
          <a:prstGeom prst="rect">
            <a:avLst/>
          </a:prstGeom>
          <a:noFill/>
          <a:ln/>
        </p:spPr>
        <p:txBody>
          <a:bodyPr wrap="square" lIns="0" tIns="0" rIns="0" bIns="0" rtlCol="0" anchor="t"/>
          <a:lstStyle/>
          <a:p>
            <a:pPr marL="0" indent="0" algn="l">
              <a:lnSpc>
                <a:spcPts val="1950"/>
              </a:lnSpc>
              <a:buNone/>
            </a:pPr>
            <a:r>
              <a:rPr lang="en-US" sz="1550" b="1" dirty="0">
                <a:solidFill>
                  <a:srgbClr val="405449"/>
                </a:solidFill>
                <a:latin typeface="Fraunces Extra Bold" pitchFamily="34" charset="0"/>
                <a:ea typeface="Fraunces Extra Bold" pitchFamily="34" charset="-122"/>
                <a:cs typeface="Fraunces Extra Bold" pitchFamily="34" charset="-120"/>
              </a:rPr>
              <a:t>Zamonaviy transport infrastrukturasi</a:t>
            </a:r>
            <a:endParaRPr lang="en-US" sz="1550" dirty="0"/>
          </a:p>
        </p:txBody>
      </p:sp>
      <p:sp>
        <p:nvSpPr>
          <p:cNvPr id="8" name="Text 4"/>
          <p:cNvSpPr/>
          <p:nvPr/>
        </p:nvSpPr>
        <p:spPr>
          <a:xfrm>
            <a:off x="721281" y="3592116"/>
            <a:ext cx="3633787" cy="1094780"/>
          </a:xfrm>
          <a:prstGeom prst="rect">
            <a:avLst/>
          </a:prstGeom>
          <a:noFill/>
          <a:ln/>
        </p:spPr>
        <p:txBody>
          <a:bodyPr wrap="square" lIns="0" tIns="0" rIns="0" bIns="0" rtlCol="0" anchor="t"/>
          <a:lstStyle/>
          <a:p>
            <a:pPr marL="0" indent="0" algn="l">
              <a:lnSpc>
                <a:spcPts val="1700"/>
              </a:lnSpc>
              <a:buNone/>
            </a:pPr>
            <a:r>
              <a:rPr lang="en-US" sz="1250" dirty="0">
                <a:solidFill>
                  <a:srgbClr val="405449"/>
                </a:solidFill>
                <a:latin typeface="Nobile" pitchFamily="34" charset="0"/>
                <a:ea typeface="Nobile" pitchFamily="34" charset="-122"/>
                <a:cs typeface="Nobile" pitchFamily="34" charset="-120"/>
              </a:rPr>
              <a:t>2011 yilda Toshkent-Samarqand yoʻnalishida yuqori tezlikda harakatlanuvchi “Afrosiyob” poyezdining ishga tushirilishi, mintaqaviy aloqalarni mustahkamlash va sayyohlikni rivojlantirishda muhim ahamiyat kasb etdi.</a:t>
            </a:r>
            <a:endParaRPr lang="en-US" sz="1250" dirty="0"/>
          </a:p>
        </p:txBody>
      </p:sp>
      <p:sp>
        <p:nvSpPr>
          <p:cNvPr id="9" name="Shape 5"/>
          <p:cNvSpPr/>
          <p:nvPr/>
        </p:nvSpPr>
        <p:spPr>
          <a:xfrm>
            <a:off x="4628555" y="2268974"/>
            <a:ext cx="3954423" cy="2578179"/>
          </a:xfrm>
          <a:prstGeom prst="roundRect">
            <a:avLst>
              <a:gd name="adj" fmla="val 5597"/>
            </a:avLst>
          </a:prstGeom>
          <a:solidFill>
            <a:srgbClr val="E8F3E8"/>
          </a:solidFill>
          <a:ln/>
        </p:spPr>
      </p:sp>
      <p:sp>
        <p:nvSpPr>
          <p:cNvPr id="10" name="Shape 6"/>
          <p:cNvSpPr/>
          <p:nvPr/>
        </p:nvSpPr>
        <p:spPr>
          <a:xfrm>
            <a:off x="4788813" y="2429232"/>
            <a:ext cx="480893" cy="480893"/>
          </a:xfrm>
          <a:prstGeom prst="roundRect">
            <a:avLst>
              <a:gd name="adj" fmla="val 19012723"/>
            </a:avLst>
          </a:prstGeom>
          <a:solidFill>
            <a:srgbClr val="438951"/>
          </a:solidFill>
          <a:ln/>
        </p:spPr>
      </p:sp>
      <p:pic>
        <p:nvPicPr>
          <p:cNvPr id="11" name="Image 2" descr="preencoded.png"/>
          <p:cNvPicPr>
            <a:picLocks noChangeAspect="1"/>
          </p:cNvPicPr>
          <p:nvPr/>
        </p:nvPicPr>
        <p:blipFill>
          <a:blip r:embed="rId4">
            <a:extLst>
              <a:ext uri="{96DAC541-7B7A-43D3-8B79-37D633B846F1}">
                <asvg:svgBlip xmlns:asvg="http://schemas.microsoft.com/office/drawing/2016/SVG/main" r:embed="rId6"/>
              </a:ext>
            </a:extLst>
          </a:blip>
          <a:stretch>
            <a:fillRect/>
          </a:stretch>
        </p:blipFill>
        <p:spPr>
          <a:xfrm>
            <a:off x="4921091" y="2561392"/>
            <a:ext cx="216337" cy="216337"/>
          </a:xfrm>
          <a:prstGeom prst="rect">
            <a:avLst/>
          </a:prstGeom>
        </p:spPr>
      </p:pic>
      <p:sp>
        <p:nvSpPr>
          <p:cNvPr id="12" name="Text 7"/>
          <p:cNvSpPr/>
          <p:nvPr/>
        </p:nvSpPr>
        <p:spPr>
          <a:xfrm>
            <a:off x="4788813" y="3023354"/>
            <a:ext cx="3633907" cy="500777"/>
          </a:xfrm>
          <a:prstGeom prst="rect">
            <a:avLst/>
          </a:prstGeom>
          <a:noFill/>
          <a:ln/>
        </p:spPr>
        <p:txBody>
          <a:bodyPr wrap="square" lIns="0" tIns="0" rIns="0" bIns="0" rtlCol="0" anchor="t"/>
          <a:lstStyle/>
          <a:p>
            <a:pPr marL="0" indent="0" algn="l">
              <a:lnSpc>
                <a:spcPts val="1950"/>
              </a:lnSpc>
              <a:buNone/>
            </a:pPr>
            <a:r>
              <a:rPr lang="en-US" sz="1550" b="1" dirty="0">
                <a:solidFill>
                  <a:srgbClr val="405449"/>
                </a:solidFill>
                <a:latin typeface="Fraunces Extra Bold" pitchFamily="34" charset="0"/>
                <a:ea typeface="Fraunces Extra Bold" pitchFamily="34" charset="-122"/>
                <a:cs typeface="Fraunces Extra Bold" pitchFamily="34" charset="-120"/>
              </a:rPr>
              <a:t>Madaniy merosning qayta tiklanishi</a:t>
            </a:r>
            <a:endParaRPr lang="en-US" sz="1550" dirty="0"/>
          </a:p>
        </p:txBody>
      </p:sp>
      <p:sp>
        <p:nvSpPr>
          <p:cNvPr id="13" name="Text 8"/>
          <p:cNvSpPr/>
          <p:nvPr/>
        </p:nvSpPr>
        <p:spPr>
          <a:xfrm>
            <a:off x="4788813" y="3592116"/>
            <a:ext cx="3633907" cy="1094780"/>
          </a:xfrm>
          <a:prstGeom prst="rect">
            <a:avLst/>
          </a:prstGeom>
          <a:noFill/>
          <a:ln/>
        </p:spPr>
        <p:txBody>
          <a:bodyPr wrap="square" lIns="0" tIns="0" rIns="0" bIns="0" rtlCol="0" anchor="t"/>
          <a:lstStyle/>
          <a:p>
            <a:pPr marL="0" indent="0" algn="l">
              <a:lnSpc>
                <a:spcPts val="1700"/>
              </a:lnSpc>
              <a:buNone/>
            </a:pPr>
            <a:r>
              <a:rPr lang="en-US" sz="1250" dirty="0">
                <a:solidFill>
                  <a:srgbClr val="405449"/>
                </a:solidFill>
                <a:latin typeface="Nobile" pitchFamily="34" charset="0"/>
                <a:ea typeface="Nobile" pitchFamily="34" charset="-122"/>
                <a:cs typeface="Nobile" pitchFamily="34" charset="-120"/>
              </a:rPr>
              <a:t>2021 yilda Toshkent kinofestivalining 20 yillik tanaffusdan soʻng qayta tiklanishi, milliy kinematografiyaning rivojlanishi va xalqaro madaniy almashuvlarni jadallashtirishga xizmat qildi.</a:t>
            </a:r>
            <a:endParaRPr lang="en-US" sz="1250" dirty="0"/>
          </a:p>
        </p:txBody>
      </p:sp>
      <p:sp>
        <p:nvSpPr>
          <p:cNvPr id="14" name="Shape 9"/>
          <p:cNvSpPr/>
          <p:nvPr/>
        </p:nvSpPr>
        <p:spPr>
          <a:xfrm>
            <a:off x="561023" y="4960382"/>
            <a:ext cx="8021955" cy="1670923"/>
          </a:xfrm>
          <a:prstGeom prst="roundRect">
            <a:avLst>
              <a:gd name="adj" fmla="val 8635"/>
            </a:avLst>
          </a:prstGeom>
          <a:solidFill>
            <a:srgbClr val="E8F3E8"/>
          </a:solidFill>
          <a:ln/>
        </p:spPr>
      </p:sp>
      <p:sp>
        <p:nvSpPr>
          <p:cNvPr id="15" name="Shape 10"/>
          <p:cNvSpPr/>
          <p:nvPr/>
        </p:nvSpPr>
        <p:spPr>
          <a:xfrm>
            <a:off x="721281" y="5120640"/>
            <a:ext cx="480893" cy="480893"/>
          </a:xfrm>
          <a:prstGeom prst="roundRect">
            <a:avLst>
              <a:gd name="adj" fmla="val 19012723"/>
            </a:avLst>
          </a:prstGeom>
          <a:solidFill>
            <a:srgbClr val="438951"/>
          </a:solidFill>
          <a:ln/>
        </p:spPr>
      </p:sp>
      <p:pic>
        <p:nvPicPr>
          <p:cNvPr id="16" name="Image 3" descr="preencoded.png"/>
          <p:cNvPicPr>
            <a:picLocks noChangeAspect="1"/>
          </p:cNvPicPr>
          <p:nvPr/>
        </p:nvPicPr>
        <p:blipFill>
          <a:blip r:embed="rId4">
            <a:extLst>
              <a:ext uri="{96DAC541-7B7A-43D3-8B79-37D633B846F1}">
                <asvg:svgBlip xmlns:asvg="http://schemas.microsoft.com/office/drawing/2016/SVG/main" r:embed="rId7"/>
              </a:ext>
            </a:extLst>
          </a:blip>
          <a:stretch>
            <a:fillRect/>
          </a:stretch>
        </p:blipFill>
        <p:spPr>
          <a:xfrm>
            <a:off x="853559" y="5252799"/>
            <a:ext cx="216337" cy="216337"/>
          </a:xfrm>
          <a:prstGeom prst="rect">
            <a:avLst/>
          </a:prstGeom>
        </p:spPr>
      </p:pic>
      <p:sp>
        <p:nvSpPr>
          <p:cNvPr id="17" name="Text 11"/>
          <p:cNvSpPr/>
          <p:nvPr/>
        </p:nvSpPr>
        <p:spPr>
          <a:xfrm>
            <a:off x="721281" y="5714762"/>
            <a:ext cx="4285774" cy="250388"/>
          </a:xfrm>
          <a:prstGeom prst="rect">
            <a:avLst/>
          </a:prstGeom>
          <a:noFill/>
          <a:ln/>
        </p:spPr>
        <p:txBody>
          <a:bodyPr wrap="none" lIns="0" tIns="0" rIns="0" bIns="0" rtlCol="0" anchor="t"/>
          <a:lstStyle/>
          <a:p>
            <a:pPr marL="0" indent="0" algn="l">
              <a:lnSpc>
                <a:spcPts val="1950"/>
              </a:lnSpc>
              <a:buNone/>
            </a:pPr>
            <a:r>
              <a:rPr lang="en-US" sz="1550" b="1" dirty="0">
                <a:solidFill>
                  <a:srgbClr val="405449"/>
                </a:solidFill>
                <a:latin typeface="Fraunces Extra Bold" pitchFamily="34" charset="0"/>
                <a:ea typeface="Fraunces Extra Bold" pitchFamily="34" charset="-122"/>
                <a:cs typeface="Fraunces Extra Bold" pitchFamily="34" charset="-120"/>
              </a:rPr>
              <a:t>Milliy qadriyatlar va madaniyat yuksalishi</a:t>
            </a:r>
            <a:endParaRPr lang="en-US" sz="1550" dirty="0"/>
          </a:p>
        </p:txBody>
      </p:sp>
      <p:sp>
        <p:nvSpPr>
          <p:cNvPr id="18" name="Text 12"/>
          <p:cNvSpPr/>
          <p:nvPr/>
        </p:nvSpPr>
        <p:spPr>
          <a:xfrm>
            <a:off x="721281" y="6033135"/>
            <a:ext cx="7701439" cy="437912"/>
          </a:xfrm>
          <a:prstGeom prst="rect">
            <a:avLst/>
          </a:prstGeom>
          <a:noFill/>
          <a:ln/>
        </p:spPr>
        <p:txBody>
          <a:bodyPr wrap="square" lIns="0" tIns="0" rIns="0" bIns="0" rtlCol="0" anchor="t"/>
          <a:lstStyle/>
          <a:p>
            <a:pPr marL="0" indent="0" algn="l">
              <a:lnSpc>
                <a:spcPts val="1700"/>
              </a:lnSpc>
              <a:buNone/>
            </a:pPr>
            <a:r>
              <a:rPr lang="en-US" sz="1250" dirty="0">
                <a:solidFill>
                  <a:srgbClr val="405449"/>
                </a:solidFill>
                <a:latin typeface="Nobile" pitchFamily="34" charset="0"/>
                <a:ea typeface="Nobile" pitchFamily="34" charset="-122"/>
                <a:cs typeface="Nobile" pitchFamily="34" charset="-120"/>
              </a:rPr>
              <a:t>Mustaqillik yillarida milliy qadriyatlar, urf-odatlar va madaniyat tiklanib, jahon miqyosida Oʻzbekistonning boy madaniy merosi keng tanildi va qadrlanmoqda.</a:t>
            </a:r>
            <a:endParaRPr lang="en-US" sz="12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1947982" y="440650"/>
            <a:ext cx="7953732" cy="486132"/>
          </a:xfrm>
          <a:prstGeom prst="rect">
            <a:avLst/>
          </a:prstGeom>
          <a:noFill/>
          <a:ln/>
        </p:spPr>
        <p:txBody>
          <a:bodyPr wrap="none" lIns="0" tIns="0" rIns="0" bIns="0" rtlCol="0" anchor="t"/>
          <a:lstStyle/>
          <a:p>
            <a:pPr marL="0" indent="0" algn="l">
              <a:lnSpc>
                <a:spcPts val="3800"/>
              </a:lnSpc>
              <a:buNone/>
            </a:pPr>
            <a:r>
              <a:rPr lang="en-US" sz="3050" b="1" dirty="0">
                <a:solidFill>
                  <a:srgbClr val="3B4540"/>
                </a:solidFill>
                <a:latin typeface="Fraunces Extra Bold" pitchFamily="34" charset="0"/>
                <a:ea typeface="Fraunces Extra Bold" pitchFamily="34" charset="-122"/>
                <a:cs typeface="Fraunces Extra Bold" pitchFamily="34" charset="-120"/>
              </a:rPr>
              <a:t>Mustaqillik davrining yetakchi shaxslari</a:t>
            </a:r>
            <a:endParaRPr lang="en-US" sz="3050" dirty="0"/>
          </a:p>
        </p:txBody>
      </p:sp>
      <p:pic>
        <p:nvPicPr>
          <p:cNvPr id="3" name="Image 0" descr="preencoded.png"/>
          <p:cNvPicPr>
            <a:picLocks noChangeAspect="1"/>
          </p:cNvPicPr>
          <p:nvPr/>
        </p:nvPicPr>
        <p:blipFill>
          <a:blip r:embed="rId3"/>
          <a:stretch>
            <a:fillRect/>
          </a:stretch>
        </p:blipFill>
        <p:spPr>
          <a:xfrm>
            <a:off x="1947982" y="1206818"/>
            <a:ext cx="5177314" cy="5177314"/>
          </a:xfrm>
          <a:prstGeom prst="rect">
            <a:avLst/>
          </a:prstGeom>
        </p:spPr>
      </p:pic>
      <p:sp>
        <p:nvSpPr>
          <p:cNvPr id="4" name="Text 1"/>
          <p:cNvSpPr/>
          <p:nvPr/>
        </p:nvSpPr>
        <p:spPr>
          <a:xfrm>
            <a:off x="1947982" y="6504146"/>
            <a:ext cx="2688312" cy="243007"/>
          </a:xfrm>
          <a:prstGeom prst="rect">
            <a:avLst/>
          </a:prstGeom>
          <a:noFill/>
          <a:ln/>
        </p:spPr>
        <p:txBody>
          <a:bodyPr wrap="none" lIns="0" tIns="0" rIns="0" bIns="0" rtlCol="0" anchor="t"/>
          <a:lstStyle/>
          <a:p>
            <a:pPr marL="0" indent="0" algn="l">
              <a:lnSpc>
                <a:spcPts val="1900"/>
              </a:lnSpc>
              <a:buNone/>
            </a:pPr>
            <a:r>
              <a:rPr lang="en-US" sz="1500" b="1" dirty="0">
                <a:solidFill>
                  <a:srgbClr val="3B4540"/>
                </a:solidFill>
                <a:latin typeface="Fraunces Extra Bold" pitchFamily="34" charset="0"/>
                <a:ea typeface="Fraunces Extra Bold" pitchFamily="34" charset="-122"/>
                <a:cs typeface="Fraunces Extra Bold" pitchFamily="34" charset="-120"/>
              </a:rPr>
              <a:t>Islom Karimov (1991-2016)</a:t>
            </a:r>
            <a:endParaRPr lang="en-US" sz="1500" dirty="0"/>
          </a:p>
        </p:txBody>
      </p:sp>
      <p:sp>
        <p:nvSpPr>
          <p:cNvPr id="5" name="Text 2"/>
          <p:cNvSpPr/>
          <p:nvPr/>
        </p:nvSpPr>
        <p:spPr>
          <a:xfrm>
            <a:off x="1947982" y="6853833"/>
            <a:ext cx="5177314" cy="839153"/>
          </a:xfrm>
          <a:prstGeom prst="rect">
            <a:avLst/>
          </a:prstGeom>
          <a:noFill/>
          <a:ln/>
        </p:spPr>
        <p:txBody>
          <a:bodyPr wrap="square" lIns="0" tIns="0" rIns="0" bIns="0" rtlCol="0" anchor="t"/>
          <a:lstStyle/>
          <a:p>
            <a:pPr marL="0" indent="0" algn="l">
              <a:lnSpc>
                <a:spcPts val="1650"/>
              </a:lnSpc>
              <a:buNone/>
            </a:pPr>
            <a:r>
              <a:rPr lang="en-US" sz="1200" dirty="0">
                <a:solidFill>
                  <a:srgbClr val="405449"/>
                </a:solidFill>
                <a:latin typeface="Nobile" pitchFamily="34" charset="0"/>
                <a:ea typeface="Nobile" pitchFamily="34" charset="-122"/>
                <a:cs typeface="Nobile" pitchFamily="34" charset="-120"/>
              </a:rPr>
              <a:t>Oʻzbekistonning birinchi Prezidenti sifatida mustaqillikning dastlabki ogʻir yillarida mamlakatni boshqargan. Uning rahbarligida mustahkam davlat poydevori yaratildi, tinchlik va barqarorlik taʼminlandi.</a:t>
            </a:r>
            <a:endParaRPr lang="en-US" sz="1200" dirty="0"/>
          </a:p>
        </p:txBody>
      </p:sp>
      <p:pic>
        <p:nvPicPr>
          <p:cNvPr id="6" name="Image 1" descr="preencoded.png"/>
          <p:cNvPicPr>
            <a:picLocks noChangeAspect="1"/>
          </p:cNvPicPr>
          <p:nvPr/>
        </p:nvPicPr>
        <p:blipFill>
          <a:blip r:embed="rId4"/>
          <a:stretch>
            <a:fillRect/>
          </a:stretch>
        </p:blipFill>
        <p:spPr>
          <a:xfrm>
            <a:off x="7512487" y="1206818"/>
            <a:ext cx="5177314" cy="5177314"/>
          </a:xfrm>
          <a:prstGeom prst="rect">
            <a:avLst/>
          </a:prstGeom>
        </p:spPr>
      </p:pic>
      <p:sp>
        <p:nvSpPr>
          <p:cNvPr id="7" name="Text 3"/>
          <p:cNvSpPr/>
          <p:nvPr/>
        </p:nvSpPr>
        <p:spPr>
          <a:xfrm>
            <a:off x="7512487" y="6504146"/>
            <a:ext cx="4458176" cy="243007"/>
          </a:xfrm>
          <a:prstGeom prst="rect">
            <a:avLst/>
          </a:prstGeom>
          <a:noFill/>
          <a:ln/>
        </p:spPr>
        <p:txBody>
          <a:bodyPr wrap="none" lIns="0" tIns="0" rIns="0" bIns="0" rtlCol="0" anchor="t"/>
          <a:lstStyle/>
          <a:p>
            <a:pPr marL="0" indent="0" algn="l">
              <a:lnSpc>
                <a:spcPts val="1900"/>
              </a:lnSpc>
              <a:buNone/>
            </a:pPr>
            <a:r>
              <a:rPr lang="en-US" sz="1500" b="1" dirty="0">
                <a:solidFill>
                  <a:srgbClr val="3B4540"/>
                </a:solidFill>
                <a:latin typeface="Fraunces Extra Bold" pitchFamily="34" charset="0"/>
                <a:ea typeface="Fraunces Extra Bold" pitchFamily="34" charset="-122"/>
                <a:cs typeface="Fraunces Extra Bold" pitchFamily="34" charset="-120"/>
              </a:rPr>
              <a:t>Shavkat Mirziyoyev (2016-yildan hozirgacha)</a:t>
            </a:r>
            <a:endParaRPr lang="en-US" sz="1500" dirty="0"/>
          </a:p>
        </p:txBody>
      </p:sp>
      <p:sp>
        <p:nvSpPr>
          <p:cNvPr id="8" name="Text 4"/>
          <p:cNvSpPr/>
          <p:nvPr/>
        </p:nvSpPr>
        <p:spPr>
          <a:xfrm>
            <a:off x="7512487" y="6853833"/>
            <a:ext cx="5177314" cy="629364"/>
          </a:xfrm>
          <a:prstGeom prst="rect">
            <a:avLst/>
          </a:prstGeom>
          <a:noFill/>
          <a:ln/>
        </p:spPr>
        <p:txBody>
          <a:bodyPr wrap="square" lIns="0" tIns="0" rIns="0" bIns="0" rtlCol="0" anchor="t"/>
          <a:lstStyle/>
          <a:p>
            <a:pPr marL="0" indent="0" algn="l">
              <a:lnSpc>
                <a:spcPts val="1650"/>
              </a:lnSpc>
              <a:buNone/>
            </a:pPr>
            <a:r>
              <a:rPr lang="en-US" sz="1200" dirty="0">
                <a:solidFill>
                  <a:srgbClr val="405449"/>
                </a:solidFill>
                <a:latin typeface="Nobile" pitchFamily="34" charset="0"/>
                <a:ea typeface="Nobile" pitchFamily="34" charset="-122"/>
                <a:cs typeface="Nobile" pitchFamily="34" charset="-120"/>
              </a:rPr>
              <a:t>2016 yildan boshlab mamlakatda keng koʻlamli islohotlar, ochiqlik va konstruktiv tashqi siyosat olib borilmoqda. Uning davrida Oʻzbekiston yangi taraqqiyot bosqichiga qadam qoʻydi.</a:t>
            </a:r>
            <a:endParaRPr lang="en-US" sz="12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60095" y="744974"/>
            <a:ext cx="10138648" cy="678656"/>
          </a:xfrm>
          <a:prstGeom prst="rect">
            <a:avLst/>
          </a:prstGeom>
          <a:noFill/>
          <a:ln/>
        </p:spPr>
        <p:txBody>
          <a:bodyPr wrap="none" lIns="0" tIns="0" rIns="0" bIns="0" rtlCol="0" anchor="t"/>
          <a:lstStyle/>
          <a:p>
            <a:pPr marL="0" indent="0" algn="l">
              <a:lnSpc>
                <a:spcPts val="5300"/>
              </a:lnSpc>
              <a:buNone/>
            </a:pPr>
            <a:r>
              <a:rPr lang="en-US" sz="4250" b="1" dirty="0">
                <a:solidFill>
                  <a:srgbClr val="3B4540"/>
                </a:solidFill>
                <a:latin typeface="Fraunces Extra Bold" pitchFamily="34" charset="0"/>
                <a:ea typeface="Fraunces Extra Bold" pitchFamily="34" charset="-122"/>
                <a:cs typeface="Fraunces Extra Bold" pitchFamily="34" charset="-120"/>
              </a:rPr>
              <a:t>Iqtisodiy o‘sish va infratuzilma rivoji</a:t>
            </a:r>
            <a:endParaRPr lang="en-US" sz="4250" dirty="0"/>
          </a:p>
        </p:txBody>
      </p:sp>
      <p:pic>
        <p:nvPicPr>
          <p:cNvPr id="3" name="Image 0" descr="preencoded.png"/>
          <p:cNvPicPr>
            <a:picLocks noChangeAspect="1"/>
          </p:cNvPicPr>
          <p:nvPr/>
        </p:nvPicPr>
        <p:blipFill>
          <a:blip r:embed="rId3"/>
          <a:stretch>
            <a:fillRect/>
          </a:stretch>
        </p:blipFill>
        <p:spPr>
          <a:xfrm>
            <a:off x="760095" y="1839397"/>
            <a:ext cx="4196715" cy="2593658"/>
          </a:xfrm>
          <a:prstGeom prst="rect">
            <a:avLst/>
          </a:prstGeom>
        </p:spPr>
      </p:pic>
      <p:sp>
        <p:nvSpPr>
          <p:cNvPr id="4" name="Text 1"/>
          <p:cNvSpPr/>
          <p:nvPr/>
        </p:nvSpPr>
        <p:spPr>
          <a:xfrm>
            <a:off x="760095" y="4640937"/>
            <a:ext cx="4196715" cy="678656"/>
          </a:xfrm>
          <a:prstGeom prst="rect">
            <a:avLst/>
          </a:prstGeom>
          <a:noFill/>
          <a:ln/>
        </p:spPr>
        <p:txBody>
          <a:bodyPr wrap="square" lIns="0" tIns="0" rIns="0" bIns="0" rtlCol="0" anchor="t"/>
          <a:lstStyle/>
          <a:p>
            <a:pPr marL="0" indent="0" algn="l">
              <a:lnSpc>
                <a:spcPts val="2650"/>
              </a:lnSpc>
              <a:buNone/>
            </a:pPr>
            <a:r>
              <a:rPr lang="en-US" sz="2100" b="1" dirty="0">
                <a:solidFill>
                  <a:srgbClr val="405449"/>
                </a:solidFill>
                <a:latin typeface="Fraunces Extra Bold" pitchFamily="34" charset="0"/>
                <a:ea typeface="Fraunces Extra Bold" pitchFamily="34" charset="-122"/>
                <a:cs typeface="Fraunces Extra Bold" pitchFamily="34" charset="-120"/>
              </a:rPr>
              <a:t>Sanoat gigantlari tashkil etilishi</a:t>
            </a:r>
            <a:endParaRPr lang="en-US" sz="2100" dirty="0"/>
          </a:p>
        </p:txBody>
      </p:sp>
      <p:sp>
        <p:nvSpPr>
          <p:cNvPr id="5" name="Text 2"/>
          <p:cNvSpPr/>
          <p:nvPr/>
        </p:nvSpPr>
        <p:spPr>
          <a:xfrm>
            <a:off x="760095" y="5444252"/>
            <a:ext cx="4196715" cy="1700213"/>
          </a:xfrm>
          <a:prstGeom prst="rect">
            <a:avLst/>
          </a:prstGeom>
          <a:noFill/>
          <a:ln/>
        </p:spPr>
        <p:txBody>
          <a:bodyPr wrap="square" lIns="0" tIns="0" rIns="0" bIns="0" rtlCol="0" anchor="t"/>
          <a:lstStyle/>
          <a:p>
            <a:pPr marL="0" indent="0" algn="l">
              <a:lnSpc>
                <a:spcPts val="2650"/>
              </a:lnSpc>
              <a:buNone/>
            </a:pPr>
            <a:r>
              <a:rPr lang="en-US" sz="1700" dirty="0">
                <a:solidFill>
                  <a:srgbClr val="405449"/>
                </a:solidFill>
                <a:latin typeface="Nobile" pitchFamily="34" charset="0"/>
                <a:ea typeface="Nobile" pitchFamily="34" charset="-122"/>
                <a:cs typeface="Nobile" pitchFamily="34" charset="-120"/>
              </a:rPr>
              <a:t>1996 yilda Andijonda “UzDEUAVTO” zavodining ishga tushirilishi avtomobilsozlik sanoatining rivojlanishiga asos soldi va mamlakat iqtisodiyotiga ulkan hissa qoʻshdi.</a:t>
            </a:r>
            <a:endParaRPr lang="en-US" sz="1700" dirty="0"/>
          </a:p>
        </p:txBody>
      </p:sp>
      <p:pic>
        <p:nvPicPr>
          <p:cNvPr id="6" name="Image 1" descr="preencoded.png"/>
          <p:cNvPicPr>
            <a:picLocks noChangeAspect="1"/>
          </p:cNvPicPr>
          <p:nvPr/>
        </p:nvPicPr>
        <p:blipFill>
          <a:blip r:embed="rId4"/>
          <a:stretch>
            <a:fillRect/>
          </a:stretch>
        </p:blipFill>
        <p:spPr>
          <a:xfrm>
            <a:off x="5216723" y="1839397"/>
            <a:ext cx="4196834" cy="2593777"/>
          </a:xfrm>
          <a:prstGeom prst="rect">
            <a:avLst/>
          </a:prstGeom>
        </p:spPr>
      </p:pic>
      <p:sp>
        <p:nvSpPr>
          <p:cNvPr id="7" name="Text 3"/>
          <p:cNvSpPr/>
          <p:nvPr/>
        </p:nvSpPr>
        <p:spPr>
          <a:xfrm>
            <a:off x="5216723" y="4641056"/>
            <a:ext cx="4196834" cy="678656"/>
          </a:xfrm>
          <a:prstGeom prst="rect">
            <a:avLst/>
          </a:prstGeom>
          <a:noFill/>
          <a:ln/>
        </p:spPr>
        <p:txBody>
          <a:bodyPr wrap="square" lIns="0" tIns="0" rIns="0" bIns="0" rtlCol="0" anchor="t"/>
          <a:lstStyle/>
          <a:p>
            <a:pPr marL="0" indent="0" algn="l">
              <a:lnSpc>
                <a:spcPts val="2650"/>
              </a:lnSpc>
              <a:buNone/>
            </a:pPr>
            <a:r>
              <a:rPr lang="en-US" sz="2100" b="1" dirty="0">
                <a:solidFill>
                  <a:srgbClr val="405449"/>
                </a:solidFill>
                <a:latin typeface="Fraunces Extra Bold" pitchFamily="34" charset="0"/>
                <a:ea typeface="Fraunces Extra Bold" pitchFamily="34" charset="-122"/>
                <a:cs typeface="Fraunces Extra Bold" pitchFamily="34" charset="-120"/>
              </a:rPr>
              <a:t>Energetika va qishloq xoʻjaligidagi yutuqlar</a:t>
            </a:r>
            <a:endParaRPr lang="en-US" sz="2100" dirty="0"/>
          </a:p>
        </p:txBody>
      </p:sp>
      <p:sp>
        <p:nvSpPr>
          <p:cNvPr id="8" name="Text 4"/>
          <p:cNvSpPr/>
          <p:nvPr/>
        </p:nvSpPr>
        <p:spPr>
          <a:xfrm>
            <a:off x="5216723" y="5444371"/>
            <a:ext cx="4196834" cy="2040255"/>
          </a:xfrm>
          <a:prstGeom prst="rect">
            <a:avLst/>
          </a:prstGeom>
          <a:noFill/>
          <a:ln/>
        </p:spPr>
        <p:txBody>
          <a:bodyPr wrap="square" lIns="0" tIns="0" rIns="0" bIns="0" rtlCol="0" anchor="t"/>
          <a:lstStyle/>
          <a:p>
            <a:pPr marL="0" indent="0" algn="l">
              <a:lnSpc>
                <a:spcPts val="2650"/>
              </a:lnSpc>
              <a:buNone/>
            </a:pPr>
            <a:r>
              <a:rPr lang="en-US" sz="1700" dirty="0">
                <a:solidFill>
                  <a:srgbClr val="405449"/>
                </a:solidFill>
                <a:latin typeface="Nobile" pitchFamily="34" charset="0"/>
                <a:ea typeface="Nobile" pitchFamily="34" charset="-122"/>
                <a:cs typeface="Nobile" pitchFamily="34" charset="-120"/>
              </a:rPr>
              <a:t>2024 yilga kelib Oʻzbekiston avtomobilsozlik, energetika va qishloq xoʻjaligi sohalarida sezilarli yutuqlarga erishdi. Qayta tiklanuvchi energiya manbalari va innovatsion qishloq xoʻjaligi texnologiyalari joriy etilmoqda.</a:t>
            </a:r>
            <a:endParaRPr lang="en-US" sz="1700" dirty="0"/>
          </a:p>
        </p:txBody>
      </p:sp>
      <p:pic>
        <p:nvPicPr>
          <p:cNvPr id="9" name="Image 2" descr="preencoded.png"/>
          <p:cNvPicPr>
            <a:picLocks noChangeAspect="1"/>
          </p:cNvPicPr>
          <p:nvPr/>
        </p:nvPicPr>
        <p:blipFill>
          <a:blip r:embed="rId5"/>
          <a:stretch>
            <a:fillRect/>
          </a:stretch>
        </p:blipFill>
        <p:spPr>
          <a:xfrm>
            <a:off x="9673471" y="1839397"/>
            <a:ext cx="4196715" cy="2593658"/>
          </a:xfrm>
          <a:prstGeom prst="rect">
            <a:avLst/>
          </a:prstGeom>
        </p:spPr>
      </p:pic>
      <p:sp>
        <p:nvSpPr>
          <p:cNvPr id="10" name="Text 5"/>
          <p:cNvSpPr/>
          <p:nvPr/>
        </p:nvSpPr>
        <p:spPr>
          <a:xfrm>
            <a:off x="9673471" y="4640937"/>
            <a:ext cx="4196715" cy="678656"/>
          </a:xfrm>
          <a:prstGeom prst="rect">
            <a:avLst/>
          </a:prstGeom>
          <a:noFill/>
          <a:ln/>
        </p:spPr>
        <p:txBody>
          <a:bodyPr wrap="square" lIns="0" tIns="0" rIns="0" bIns="0" rtlCol="0" anchor="t"/>
          <a:lstStyle/>
          <a:p>
            <a:pPr marL="0" indent="0" algn="l">
              <a:lnSpc>
                <a:spcPts val="2650"/>
              </a:lnSpc>
              <a:buNone/>
            </a:pPr>
            <a:r>
              <a:rPr lang="en-US" sz="2100" b="1" dirty="0">
                <a:solidFill>
                  <a:srgbClr val="405449"/>
                </a:solidFill>
                <a:latin typeface="Fraunces Extra Bold" pitchFamily="34" charset="0"/>
                <a:ea typeface="Fraunces Extra Bold" pitchFamily="34" charset="-122"/>
                <a:cs typeface="Fraunces Extra Bold" pitchFamily="34" charset="-120"/>
              </a:rPr>
              <a:t>Yangi sanoat zonalari va investitsiyalar</a:t>
            </a:r>
            <a:endParaRPr lang="en-US" sz="2100" dirty="0"/>
          </a:p>
        </p:txBody>
      </p:sp>
      <p:sp>
        <p:nvSpPr>
          <p:cNvPr id="11" name="Text 6"/>
          <p:cNvSpPr/>
          <p:nvPr/>
        </p:nvSpPr>
        <p:spPr>
          <a:xfrm>
            <a:off x="9673471" y="5444252"/>
            <a:ext cx="4196715" cy="2040255"/>
          </a:xfrm>
          <a:prstGeom prst="rect">
            <a:avLst/>
          </a:prstGeom>
          <a:noFill/>
          <a:ln/>
        </p:spPr>
        <p:txBody>
          <a:bodyPr wrap="square" lIns="0" tIns="0" rIns="0" bIns="0" rtlCol="0" anchor="t"/>
          <a:lstStyle/>
          <a:p>
            <a:pPr marL="0" indent="0" algn="l">
              <a:lnSpc>
                <a:spcPts val="2650"/>
              </a:lnSpc>
              <a:buNone/>
            </a:pPr>
            <a:r>
              <a:rPr lang="en-US" sz="1700" dirty="0">
                <a:solidFill>
                  <a:srgbClr val="405449"/>
                </a:solidFill>
                <a:latin typeface="Nobile" pitchFamily="34" charset="0"/>
                <a:ea typeface="Nobile" pitchFamily="34" charset="-122"/>
                <a:cs typeface="Nobile" pitchFamily="34" charset="-120"/>
              </a:rPr>
              <a:t>Mamlakat boʻylab koʻplab sanoat zonalari tashkil etildi va xorijiy investitsiyalar jalb qilindi. Bu esa iqtisodiyotni diversifikatsiya qilish, yangi ish oʻrinlari yaratish va eksport salohiyatini oshirishga xizmat qilmoqda.</a:t>
            </a:r>
            <a:endParaRPr lang="en-US" sz="17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601266" y="1394579"/>
            <a:ext cx="7941469" cy="1073468"/>
          </a:xfrm>
          <a:prstGeom prst="rect">
            <a:avLst/>
          </a:prstGeom>
          <a:noFill/>
          <a:ln/>
        </p:spPr>
        <p:txBody>
          <a:bodyPr wrap="square" lIns="0" tIns="0" rIns="0" bIns="0" rtlCol="0" anchor="t"/>
          <a:lstStyle/>
          <a:p>
            <a:pPr marL="0" indent="0" algn="l">
              <a:lnSpc>
                <a:spcPts val="4200"/>
              </a:lnSpc>
              <a:buNone/>
            </a:pPr>
            <a:r>
              <a:rPr lang="en-US" sz="3350" b="1" dirty="0">
                <a:solidFill>
                  <a:srgbClr val="3B4540"/>
                </a:solidFill>
                <a:latin typeface="Fraunces Extra Bold" pitchFamily="34" charset="0"/>
                <a:ea typeface="Fraunces Extra Bold" pitchFamily="34" charset="-122"/>
                <a:cs typeface="Fraunces Extra Bold" pitchFamily="34" charset="-120"/>
              </a:rPr>
              <a:t>Xalqaro maydondagi o‘rni va hamkorlik</a:t>
            </a:r>
            <a:endParaRPr lang="en-US" sz="3350" dirty="0"/>
          </a:p>
        </p:txBody>
      </p:sp>
      <p:sp>
        <p:nvSpPr>
          <p:cNvPr id="4" name="Text 1"/>
          <p:cNvSpPr/>
          <p:nvPr/>
        </p:nvSpPr>
        <p:spPr>
          <a:xfrm>
            <a:off x="858917" y="2809518"/>
            <a:ext cx="7683817" cy="482918"/>
          </a:xfrm>
          <a:prstGeom prst="rect">
            <a:avLst/>
          </a:prstGeom>
          <a:noFill/>
          <a:ln/>
        </p:spPr>
        <p:txBody>
          <a:bodyPr wrap="square" lIns="0" tIns="0" rIns="0" bIns="0" rtlCol="0" anchor="t"/>
          <a:lstStyle/>
          <a:p>
            <a:pPr marL="0" indent="0" algn="l">
              <a:lnSpc>
                <a:spcPts val="1900"/>
              </a:lnSpc>
              <a:buNone/>
            </a:pPr>
            <a:r>
              <a:rPr lang="en-US" sz="1350" dirty="0">
                <a:solidFill>
                  <a:srgbClr val="405449"/>
                </a:solidFill>
                <a:latin typeface="Nobile" pitchFamily="34" charset="0"/>
                <a:ea typeface="Nobile" pitchFamily="34" charset="-122"/>
                <a:cs typeface="Nobile" pitchFamily="34" charset="-120"/>
              </a:rPr>
              <a:t>Oʻzbekiston mintaqaviy va global xavfsizlik, barqarorlikni taʼminlashda faol ishtirok etib, xalqaro hamjamiyatning masʼuliyatli aʼzosi sifatida oʻzini namoyon etmoqda.</a:t>
            </a:r>
            <a:endParaRPr lang="en-US" sz="1350" dirty="0"/>
          </a:p>
        </p:txBody>
      </p:sp>
      <p:sp>
        <p:nvSpPr>
          <p:cNvPr id="5" name="Shape 2"/>
          <p:cNvSpPr/>
          <p:nvPr/>
        </p:nvSpPr>
        <p:spPr>
          <a:xfrm>
            <a:off x="601266" y="2663190"/>
            <a:ext cx="22860" cy="775573"/>
          </a:xfrm>
          <a:prstGeom prst="rect">
            <a:avLst/>
          </a:prstGeom>
          <a:solidFill>
            <a:srgbClr val="438951"/>
          </a:solidFill>
          <a:ln/>
        </p:spPr>
      </p:sp>
      <p:pic>
        <p:nvPicPr>
          <p:cNvPr id="6" name="Image 1"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65678" y="3590330"/>
            <a:ext cx="257651" cy="257651"/>
          </a:xfrm>
          <a:prstGeom prst="rect">
            <a:avLst/>
          </a:prstGeom>
        </p:spPr>
      </p:pic>
      <p:sp>
        <p:nvSpPr>
          <p:cNvPr id="7" name="Text 3"/>
          <p:cNvSpPr/>
          <p:nvPr/>
        </p:nvSpPr>
        <p:spPr>
          <a:xfrm>
            <a:off x="1159431" y="3585091"/>
            <a:ext cx="4828818" cy="268486"/>
          </a:xfrm>
          <a:prstGeom prst="rect">
            <a:avLst/>
          </a:prstGeom>
          <a:noFill/>
          <a:ln/>
        </p:spPr>
        <p:txBody>
          <a:bodyPr wrap="none" lIns="0" tIns="0" rIns="0" bIns="0" rtlCol="0" anchor="t"/>
          <a:lstStyle/>
          <a:p>
            <a:pPr marL="0" indent="0" algn="l">
              <a:lnSpc>
                <a:spcPts val="2100"/>
              </a:lnSpc>
              <a:buNone/>
            </a:pPr>
            <a:r>
              <a:rPr lang="en-US" sz="1650" b="1" dirty="0">
                <a:solidFill>
                  <a:srgbClr val="405449"/>
                </a:solidFill>
                <a:latin typeface="Fraunces Extra Bold" pitchFamily="34" charset="0"/>
                <a:ea typeface="Fraunces Extra Bold" pitchFamily="34" charset="-122"/>
                <a:cs typeface="Fraunces Extra Bold" pitchFamily="34" charset="-120"/>
              </a:rPr>
              <a:t>Shanxay Hamkorlik Tashkilotiga aʼzo (2001)</a:t>
            </a:r>
            <a:endParaRPr lang="en-US" sz="1650" dirty="0"/>
          </a:p>
        </p:txBody>
      </p:sp>
      <p:sp>
        <p:nvSpPr>
          <p:cNvPr id="8" name="Text 4"/>
          <p:cNvSpPr/>
          <p:nvPr/>
        </p:nvSpPr>
        <p:spPr>
          <a:xfrm>
            <a:off x="1159431" y="3931563"/>
            <a:ext cx="7383304" cy="482918"/>
          </a:xfrm>
          <a:prstGeom prst="rect">
            <a:avLst/>
          </a:prstGeom>
          <a:noFill/>
          <a:ln/>
        </p:spPr>
        <p:txBody>
          <a:bodyPr wrap="square" lIns="0" tIns="0" rIns="0" bIns="0" rtlCol="0" anchor="t"/>
          <a:lstStyle/>
          <a:p>
            <a:pPr marL="0" indent="0" algn="l">
              <a:lnSpc>
                <a:spcPts val="1900"/>
              </a:lnSpc>
              <a:buNone/>
            </a:pPr>
            <a:r>
              <a:rPr lang="en-US" sz="1350" dirty="0">
                <a:solidFill>
                  <a:srgbClr val="405449"/>
                </a:solidFill>
                <a:latin typeface="Nobile" pitchFamily="34" charset="0"/>
                <a:ea typeface="Nobile" pitchFamily="34" charset="-122"/>
                <a:cs typeface="Nobile" pitchFamily="34" charset="-120"/>
              </a:rPr>
              <a:t>Oʻzbekistonning ShHTga qoʻshilishi mintaqaviy xavfsizlik, iqtisodiy hamkorlik va madaniy aloqalarni mustahkamlashda muhim ahamiyat kasb etdi.</a:t>
            </a:r>
            <a:endParaRPr lang="en-US" sz="1350" dirty="0"/>
          </a:p>
        </p:txBody>
      </p:sp>
      <p:pic>
        <p:nvPicPr>
          <p:cNvPr id="9" name="Image 2"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65678" y="4679871"/>
            <a:ext cx="257651" cy="257651"/>
          </a:xfrm>
          <a:prstGeom prst="rect">
            <a:avLst/>
          </a:prstGeom>
        </p:spPr>
      </p:pic>
      <p:sp>
        <p:nvSpPr>
          <p:cNvPr id="10" name="Text 5"/>
          <p:cNvSpPr/>
          <p:nvPr/>
        </p:nvSpPr>
        <p:spPr>
          <a:xfrm>
            <a:off x="1159431" y="4674632"/>
            <a:ext cx="4985504" cy="268486"/>
          </a:xfrm>
          <a:prstGeom prst="rect">
            <a:avLst/>
          </a:prstGeom>
          <a:noFill/>
          <a:ln/>
        </p:spPr>
        <p:txBody>
          <a:bodyPr wrap="none" lIns="0" tIns="0" rIns="0" bIns="0" rtlCol="0" anchor="t"/>
          <a:lstStyle/>
          <a:p>
            <a:pPr marL="0" indent="0" algn="l">
              <a:lnSpc>
                <a:spcPts val="2100"/>
              </a:lnSpc>
              <a:buNone/>
            </a:pPr>
            <a:r>
              <a:rPr lang="en-US" sz="1650" b="1" dirty="0">
                <a:solidFill>
                  <a:srgbClr val="405449"/>
                </a:solidFill>
                <a:latin typeface="Fraunces Extra Bold" pitchFamily="34" charset="0"/>
                <a:ea typeface="Fraunces Extra Bold" pitchFamily="34" charset="-122"/>
                <a:cs typeface="Fraunces Extra Bold" pitchFamily="34" charset="-120"/>
              </a:rPr>
              <a:t>Yevropa Ittifoqida kuzatuvchi maqomi (2020)</a:t>
            </a:r>
            <a:endParaRPr lang="en-US" sz="1650" dirty="0"/>
          </a:p>
        </p:txBody>
      </p:sp>
      <p:sp>
        <p:nvSpPr>
          <p:cNvPr id="11" name="Text 6"/>
          <p:cNvSpPr/>
          <p:nvPr/>
        </p:nvSpPr>
        <p:spPr>
          <a:xfrm>
            <a:off x="1159431" y="5021104"/>
            <a:ext cx="7383304" cy="482918"/>
          </a:xfrm>
          <a:prstGeom prst="rect">
            <a:avLst/>
          </a:prstGeom>
          <a:noFill/>
          <a:ln/>
        </p:spPr>
        <p:txBody>
          <a:bodyPr wrap="square" lIns="0" tIns="0" rIns="0" bIns="0" rtlCol="0" anchor="t"/>
          <a:lstStyle/>
          <a:p>
            <a:pPr marL="0" indent="0" algn="l">
              <a:lnSpc>
                <a:spcPts val="1900"/>
              </a:lnSpc>
              <a:buNone/>
            </a:pPr>
            <a:r>
              <a:rPr lang="en-US" sz="1350" dirty="0">
                <a:solidFill>
                  <a:srgbClr val="405449"/>
                </a:solidFill>
                <a:latin typeface="Nobile" pitchFamily="34" charset="0"/>
                <a:ea typeface="Nobile" pitchFamily="34" charset="-122"/>
                <a:cs typeface="Nobile" pitchFamily="34" charset="-120"/>
              </a:rPr>
              <a:t>Yevropa Ittifoqida kuzatuvchi maqomini olish, Oʻzbekistonning Gʻarb davlatlari bilan savdo-iqtisodiy va siyosiy aloqalarini kengaytirishga imkon berdi.</a:t>
            </a:r>
            <a:endParaRPr lang="en-US" sz="1350" dirty="0"/>
          </a:p>
        </p:txBody>
      </p:sp>
      <p:pic>
        <p:nvPicPr>
          <p:cNvPr id="12" name="Image 3"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65678" y="5769412"/>
            <a:ext cx="257651" cy="257651"/>
          </a:xfrm>
          <a:prstGeom prst="rect">
            <a:avLst/>
          </a:prstGeom>
        </p:spPr>
      </p:pic>
      <p:sp>
        <p:nvSpPr>
          <p:cNvPr id="13" name="Text 7"/>
          <p:cNvSpPr/>
          <p:nvPr/>
        </p:nvSpPr>
        <p:spPr>
          <a:xfrm>
            <a:off x="1159431" y="5764173"/>
            <a:ext cx="2147292" cy="268486"/>
          </a:xfrm>
          <a:prstGeom prst="rect">
            <a:avLst/>
          </a:prstGeom>
          <a:noFill/>
          <a:ln/>
        </p:spPr>
        <p:txBody>
          <a:bodyPr wrap="none" lIns="0" tIns="0" rIns="0" bIns="0" rtlCol="0" anchor="t"/>
          <a:lstStyle/>
          <a:p>
            <a:pPr marL="0" indent="0" algn="l">
              <a:lnSpc>
                <a:spcPts val="2100"/>
              </a:lnSpc>
              <a:buNone/>
            </a:pPr>
            <a:r>
              <a:rPr lang="en-US" sz="1650" b="1" dirty="0">
                <a:solidFill>
                  <a:srgbClr val="405449"/>
                </a:solidFill>
                <a:latin typeface="Fraunces Extra Bold" pitchFamily="34" charset="0"/>
                <a:ea typeface="Fraunces Extra Bold" pitchFamily="34" charset="-122"/>
                <a:cs typeface="Fraunces Extra Bold" pitchFamily="34" charset="-120"/>
              </a:rPr>
              <a:t>Faol tashqi siyosat</a:t>
            </a:r>
            <a:endParaRPr lang="en-US" sz="1650" dirty="0"/>
          </a:p>
        </p:txBody>
      </p:sp>
      <p:sp>
        <p:nvSpPr>
          <p:cNvPr id="14" name="Text 8"/>
          <p:cNvSpPr/>
          <p:nvPr/>
        </p:nvSpPr>
        <p:spPr>
          <a:xfrm>
            <a:off x="1159431" y="6110645"/>
            <a:ext cx="7383304" cy="724376"/>
          </a:xfrm>
          <a:prstGeom prst="rect">
            <a:avLst/>
          </a:prstGeom>
          <a:noFill/>
          <a:ln/>
        </p:spPr>
        <p:txBody>
          <a:bodyPr wrap="square" lIns="0" tIns="0" rIns="0" bIns="0" rtlCol="0" anchor="t"/>
          <a:lstStyle/>
          <a:p>
            <a:pPr marL="0" indent="0" algn="l">
              <a:lnSpc>
                <a:spcPts val="1900"/>
              </a:lnSpc>
              <a:buNone/>
            </a:pPr>
            <a:r>
              <a:rPr lang="en-US" sz="1350" dirty="0">
                <a:solidFill>
                  <a:srgbClr val="405449"/>
                </a:solidFill>
                <a:latin typeface="Nobile" pitchFamily="34" charset="0"/>
                <a:ea typeface="Nobile" pitchFamily="34" charset="-122"/>
                <a:cs typeface="Nobile" pitchFamily="34" charset="-120"/>
              </a:rPr>
              <a:t>Mamlakat mintaqaviy va global siyosatda faol ishtirok etib, qoʻshni davlatlar bilan doʻstona munosabatlarni mustahkamlash, xalqaro tinchlik va xavfsizlikni taʼminlashga oʻz hissasini qoʻshmoqda.</a:t>
            </a:r>
            <a:endParaRPr lang="en-US" sz="13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76526" y="634484"/>
            <a:ext cx="13077349" cy="1386602"/>
          </a:xfrm>
          <a:prstGeom prst="rect">
            <a:avLst/>
          </a:prstGeom>
          <a:noFill/>
          <a:ln/>
        </p:spPr>
        <p:txBody>
          <a:bodyPr wrap="square" lIns="0" tIns="0" rIns="0" bIns="0" rtlCol="0" anchor="t"/>
          <a:lstStyle/>
          <a:p>
            <a:pPr marL="0" indent="0" algn="l">
              <a:lnSpc>
                <a:spcPts val="5450"/>
              </a:lnSpc>
              <a:buNone/>
            </a:pPr>
            <a:r>
              <a:rPr lang="en-US" sz="4350" b="1" dirty="0">
                <a:solidFill>
                  <a:srgbClr val="3B4540"/>
                </a:solidFill>
                <a:latin typeface="Fraunces Extra Bold" pitchFamily="34" charset="0"/>
                <a:ea typeface="Fraunces Extra Bold" pitchFamily="34" charset="-122"/>
                <a:cs typeface="Fraunces Extra Bold" pitchFamily="34" charset="-120"/>
              </a:rPr>
              <a:t>Mustaqillik bayramining ahamiyati va ramziy maʼnosi</a:t>
            </a:r>
            <a:endParaRPr lang="en-US" sz="4350" dirty="0"/>
          </a:p>
        </p:txBody>
      </p:sp>
      <p:sp>
        <p:nvSpPr>
          <p:cNvPr id="3" name="Text 1"/>
          <p:cNvSpPr/>
          <p:nvPr/>
        </p:nvSpPr>
        <p:spPr>
          <a:xfrm>
            <a:off x="776526" y="4086701"/>
            <a:ext cx="3806428" cy="693420"/>
          </a:xfrm>
          <a:prstGeom prst="rect">
            <a:avLst/>
          </a:prstGeom>
          <a:noFill/>
          <a:ln/>
        </p:spPr>
        <p:txBody>
          <a:bodyPr wrap="square" lIns="0" tIns="0" rIns="0" bIns="0" rtlCol="0" anchor="t"/>
          <a:lstStyle/>
          <a:p>
            <a:pPr marL="0" indent="0" algn="r">
              <a:lnSpc>
                <a:spcPts val="2700"/>
              </a:lnSpc>
              <a:buNone/>
            </a:pPr>
            <a:r>
              <a:rPr lang="en-US" sz="2150" b="1" dirty="0">
                <a:solidFill>
                  <a:srgbClr val="405449"/>
                </a:solidFill>
                <a:latin typeface="Fraunces Extra Bold" pitchFamily="34" charset="0"/>
                <a:ea typeface="Fraunces Extra Bold" pitchFamily="34" charset="-122"/>
                <a:cs typeface="Fraunces Extra Bold" pitchFamily="34" charset="-120"/>
              </a:rPr>
              <a:t>Milliy oʻziga xoslik va gʻurur ramzi</a:t>
            </a:r>
            <a:endParaRPr lang="en-US" sz="2150" dirty="0"/>
          </a:p>
        </p:txBody>
      </p:sp>
      <p:sp>
        <p:nvSpPr>
          <p:cNvPr id="4" name="Text 2"/>
          <p:cNvSpPr/>
          <p:nvPr/>
        </p:nvSpPr>
        <p:spPr>
          <a:xfrm>
            <a:off x="776526" y="4910257"/>
            <a:ext cx="3806428" cy="1053346"/>
          </a:xfrm>
          <a:prstGeom prst="rect">
            <a:avLst/>
          </a:prstGeom>
          <a:noFill/>
          <a:ln/>
        </p:spPr>
        <p:txBody>
          <a:bodyPr wrap="square" lIns="0" tIns="0" rIns="0" bIns="0" rtlCol="0" anchor="t"/>
          <a:lstStyle/>
          <a:p>
            <a:pPr marL="0" indent="0" algn="r">
              <a:lnSpc>
                <a:spcPts val="2750"/>
              </a:lnSpc>
              <a:buNone/>
            </a:pPr>
            <a:r>
              <a:rPr lang="en-US" sz="1700" dirty="0">
                <a:solidFill>
                  <a:srgbClr val="405449"/>
                </a:solidFill>
                <a:latin typeface="Nobile" pitchFamily="34" charset="0"/>
                <a:ea typeface="Nobile" pitchFamily="34" charset="-122"/>
                <a:cs typeface="Nobile" pitchFamily="34" charset="-120"/>
              </a:rPr>
              <a:t>Mustaqillik kuni xalqning oʻziga xosligi, boy tarixi va kelajakka boʻlgan ishonchining ramzidir.</a:t>
            </a:r>
            <a:endParaRPr lang="en-US" sz="1700" dirty="0"/>
          </a:p>
        </p:txBody>
      </p:sp>
      <p:pic>
        <p:nvPicPr>
          <p:cNvPr id="5" name="Image 0" descr="preencoded.png"/>
          <p:cNvPicPr>
            <a:picLocks noChangeAspect="1"/>
          </p:cNvPicPr>
          <p:nvPr/>
        </p:nvPicPr>
        <p:blipFill>
          <a:blip r:embed="rId3"/>
          <a:stretch>
            <a:fillRect/>
          </a:stretch>
        </p:blipFill>
        <p:spPr>
          <a:xfrm>
            <a:off x="5026700" y="2736652"/>
            <a:ext cx="4577001" cy="4577001"/>
          </a:xfrm>
          <a:prstGeom prst="rect">
            <a:avLst/>
          </a:prstGeom>
        </p:spPr>
      </p:pic>
      <p:pic>
        <p:nvPicPr>
          <p:cNvPr id="6" name="Image 1"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547181" y="4859119"/>
            <a:ext cx="331946" cy="331946"/>
          </a:xfrm>
          <a:prstGeom prst="rect">
            <a:avLst/>
          </a:prstGeom>
        </p:spPr>
      </p:pic>
      <p:sp>
        <p:nvSpPr>
          <p:cNvPr id="7" name="Text 3"/>
          <p:cNvSpPr/>
          <p:nvPr/>
        </p:nvSpPr>
        <p:spPr>
          <a:xfrm>
            <a:off x="9936480" y="2455188"/>
            <a:ext cx="3917394" cy="693420"/>
          </a:xfrm>
          <a:prstGeom prst="rect">
            <a:avLst/>
          </a:prstGeom>
          <a:noFill/>
          <a:ln/>
        </p:spPr>
        <p:txBody>
          <a:bodyPr wrap="square" lIns="0" tIns="0" rIns="0" bIns="0" rtlCol="0" anchor="t"/>
          <a:lstStyle/>
          <a:p>
            <a:pPr marL="0" indent="0" algn="l">
              <a:lnSpc>
                <a:spcPts val="2700"/>
              </a:lnSpc>
              <a:buNone/>
            </a:pPr>
            <a:r>
              <a:rPr lang="en-US" sz="2150" b="1" dirty="0">
                <a:solidFill>
                  <a:srgbClr val="405449"/>
                </a:solidFill>
                <a:latin typeface="Fraunces Extra Bold" pitchFamily="34" charset="0"/>
                <a:ea typeface="Fraunces Extra Bold" pitchFamily="34" charset="-122"/>
                <a:cs typeface="Fraunces Extra Bold" pitchFamily="34" charset="-120"/>
              </a:rPr>
              <a:t>Tinchlik va farovonlik bayrami</a:t>
            </a:r>
            <a:endParaRPr lang="en-US" sz="2150" dirty="0"/>
          </a:p>
        </p:txBody>
      </p:sp>
      <p:sp>
        <p:nvSpPr>
          <p:cNvPr id="8" name="Text 4"/>
          <p:cNvSpPr/>
          <p:nvPr/>
        </p:nvSpPr>
        <p:spPr>
          <a:xfrm>
            <a:off x="9936480" y="3278743"/>
            <a:ext cx="3917394" cy="1404461"/>
          </a:xfrm>
          <a:prstGeom prst="rect">
            <a:avLst/>
          </a:prstGeom>
          <a:noFill/>
          <a:ln/>
        </p:spPr>
        <p:txBody>
          <a:bodyPr wrap="square" lIns="0" tIns="0" rIns="0" bIns="0" rtlCol="0" anchor="t"/>
          <a:lstStyle/>
          <a:p>
            <a:pPr marL="0" indent="0" algn="l">
              <a:lnSpc>
                <a:spcPts val="2750"/>
              </a:lnSpc>
              <a:buNone/>
            </a:pPr>
            <a:r>
              <a:rPr lang="en-US" sz="1700" dirty="0">
                <a:solidFill>
                  <a:srgbClr val="405449"/>
                </a:solidFill>
                <a:latin typeface="Nobile" pitchFamily="34" charset="0"/>
                <a:ea typeface="Nobile" pitchFamily="34" charset="-122"/>
                <a:cs typeface="Nobile" pitchFamily="34" charset="-120"/>
              </a:rPr>
              <a:t>Har yili 1-sentabrda keng nishonlanadigan bu bayram, mamlakatda hukm surayotgan tinchlik va farovonlikni aks ettiradi.</a:t>
            </a:r>
            <a:endParaRPr lang="en-US" sz="1700" dirty="0"/>
          </a:p>
        </p:txBody>
      </p:sp>
      <p:pic>
        <p:nvPicPr>
          <p:cNvPr id="9" name="Image 2" descr="preencoded.png"/>
          <p:cNvPicPr>
            <a:picLocks noChangeAspect="1"/>
          </p:cNvPicPr>
          <p:nvPr/>
        </p:nvPicPr>
        <p:blipFill>
          <a:blip r:embed="rId6"/>
          <a:stretch>
            <a:fillRect/>
          </a:stretch>
        </p:blipFill>
        <p:spPr>
          <a:xfrm>
            <a:off x="5026700" y="2736652"/>
            <a:ext cx="4577001" cy="4577001"/>
          </a:xfrm>
          <a:prstGeom prst="rect">
            <a:avLst/>
          </a:prstGeom>
        </p:spPr>
      </p:pic>
      <p:pic>
        <p:nvPicPr>
          <p:cNvPr id="10" name="Image 3" descr="preencoded.png"/>
          <p:cNvPicPr>
            <a:picLocks noChangeAspect="1"/>
          </p:cNvPicPr>
          <p:nvPr/>
        </p:nvPicPr>
        <p:blipFill>
          <a:blip r:embed="rId4">
            <a:extLst>
              <a:ext uri="{96DAC541-7B7A-43D3-8B79-37D633B846F1}">
                <asvg:svgBlip xmlns:asvg="http://schemas.microsoft.com/office/drawing/2016/SVG/main" r:embed="rId7"/>
              </a:ext>
            </a:extLst>
          </a:blip>
          <a:stretch>
            <a:fillRect/>
          </a:stretch>
        </p:blipFill>
        <p:spPr>
          <a:xfrm>
            <a:off x="7950101" y="3471684"/>
            <a:ext cx="331946" cy="331946"/>
          </a:xfrm>
          <a:prstGeom prst="rect">
            <a:avLst/>
          </a:prstGeom>
        </p:spPr>
      </p:pic>
      <p:sp>
        <p:nvSpPr>
          <p:cNvPr id="11" name="Text 5"/>
          <p:cNvSpPr/>
          <p:nvPr/>
        </p:nvSpPr>
        <p:spPr>
          <a:xfrm>
            <a:off x="9936480" y="5015984"/>
            <a:ext cx="3917394" cy="693420"/>
          </a:xfrm>
          <a:prstGeom prst="rect">
            <a:avLst/>
          </a:prstGeom>
          <a:noFill/>
          <a:ln/>
        </p:spPr>
        <p:txBody>
          <a:bodyPr wrap="square" lIns="0" tIns="0" rIns="0" bIns="0" rtlCol="0" anchor="t"/>
          <a:lstStyle/>
          <a:p>
            <a:pPr marL="0" indent="0" algn="l">
              <a:lnSpc>
                <a:spcPts val="2700"/>
              </a:lnSpc>
              <a:buNone/>
            </a:pPr>
            <a:r>
              <a:rPr lang="en-US" sz="2150" b="1" dirty="0">
                <a:solidFill>
                  <a:srgbClr val="405449"/>
                </a:solidFill>
                <a:latin typeface="Fraunces Extra Bold" pitchFamily="34" charset="0"/>
                <a:ea typeface="Fraunces Extra Bold" pitchFamily="34" charset="-122"/>
                <a:cs typeface="Fraunces Extra Bold" pitchFamily="34" charset="-120"/>
              </a:rPr>
              <a:t>Yosh avlodga mustaqillik sabogʻi</a:t>
            </a:r>
            <a:endParaRPr lang="en-US" sz="2150" dirty="0"/>
          </a:p>
        </p:txBody>
      </p:sp>
      <p:sp>
        <p:nvSpPr>
          <p:cNvPr id="12" name="Text 6"/>
          <p:cNvSpPr/>
          <p:nvPr/>
        </p:nvSpPr>
        <p:spPr>
          <a:xfrm>
            <a:off x="9936480" y="5839539"/>
            <a:ext cx="3917394" cy="1755577"/>
          </a:xfrm>
          <a:prstGeom prst="rect">
            <a:avLst/>
          </a:prstGeom>
          <a:noFill/>
          <a:ln/>
        </p:spPr>
        <p:txBody>
          <a:bodyPr wrap="square" lIns="0" tIns="0" rIns="0" bIns="0" rtlCol="0" anchor="t"/>
          <a:lstStyle/>
          <a:p>
            <a:pPr marL="0" indent="0" algn="l">
              <a:lnSpc>
                <a:spcPts val="2750"/>
              </a:lnSpc>
              <a:buNone/>
            </a:pPr>
            <a:r>
              <a:rPr lang="en-US" sz="1700" dirty="0">
                <a:solidFill>
                  <a:srgbClr val="405449"/>
                </a:solidFill>
                <a:latin typeface="Nobile" pitchFamily="34" charset="0"/>
                <a:ea typeface="Nobile" pitchFamily="34" charset="-122"/>
                <a:cs typeface="Nobile" pitchFamily="34" charset="-120"/>
              </a:rPr>
              <a:t>Mustaqillik bayrami yosh avlodga Vatanimiz mustaqilligining qadrini, uning masʼuliyatini va kelajak uchun muhim ahamiyatini anglatishga xizmat qiladi.</a:t>
            </a:r>
            <a:endParaRPr lang="en-US" sz="1700" dirty="0"/>
          </a:p>
        </p:txBody>
      </p:sp>
      <p:pic>
        <p:nvPicPr>
          <p:cNvPr id="13" name="Image 4" descr="preencoded.png"/>
          <p:cNvPicPr>
            <a:picLocks noChangeAspect="1"/>
          </p:cNvPicPr>
          <p:nvPr/>
        </p:nvPicPr>
        <p:blipFill>
          <a:blip r:embed="rId8"/>
          <a:stretch>
            <a:fillRect/>
          </a:stretch>
        </p:blipFill>
        <p:spPr>
          <a:xfrm>
            <a:off x="5026700" y="2736652"/>
            <a:ext cx="4577001" cy="4577001"/>
          </a:xfrm>
          <a:prstGeom prst="rect">
            <a:avLst/>
          </a:prstGeom>
        </p:spPr>
      </p:pic>
      <p:pic>
        <p:nvPicPr>
          <p:cNvPr id="14" name="Image 5" descr="preencoded.png"/>
          <p:cNvPicPr>
            <a:picLocks noChangeAspect="1"/>
          </p:cNvPicPr>
          <p:nvPr/>
        </p:nvPicPr>
        <p:blipFill>
          <a:blip r:embed="rId4">
            <a:extLst>
              <a:ext uri="{96DAC541-7B7A-43D3-8B79-37D633B846F1}">
                <asvg:svgBlip xmlns:asvg="http://schemas.microsoft.com/office/drawing/2016/SVG/main" r:embed="rId9"/>
              </a:ext>
            </a:extLst>
          </a:blip>
          <a:stretch>
            <a:fillRect/>
          </a:stretch>
        </p:blipFill>
        <p:spPr>
          <a:xfrm>
            <a:off x="7950101" y="6246435"/>
            <a:ext cx="331946" cy="331946"/>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2651</Words>
  <Application>Microsoft Office PowerPoint</Application>
  <PresentationFormat>Custom</PresentationFormat>
  <Paragraphs>253</Paragraphs>
  <Slides>30</Slides>
  <Notes>30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30</vt:i4>
      </vt:variant>
    </vt:vector>
  </HeadingPairs>
  <TitlesOfParts>
    <vt:vector size="35" baseType="lpstr">
      <vt:lpstr>Arial</vt:lpstr>
      <vt:lpstr>Calibri</vt:lpstr>
      <vt:lpstr>Fraunces Extra Bold</vt:lpstr>
      <vt:lpstr>Nobile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
  <cp:lastModifiedBy>Nodir</cp:lastModifiedBy>
  <cp:revision>2</cp:revision>
  <dcterms:created xsi:type="dcterms:W3CDTF">2026-02-24T12:03:36Z</dcterms:created>
  <dcterms:modified xsi:type="dcterms:W3CDTF">2026-02-24T13:09:46Z</dcterms:modified>
</cp:coreProperties>
</file>